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337" r:id="rId6"/>
    <p:sldId id="339" r:id="rId7"/>
    <p:sldId id="340" r:id="rId8"/>
    <p:sldId id="341" r:id="rId9"/>
    <p:sldId id="342" r:id="rId10"/>
    <p:sldId id="343" r:id="rId11"/>
    <p:sldId id="344" r:id="rId12"/>
    <p:sldId id="345" r:id="rId13"/>
    <p:sldId id="346" r:id="rId14"/>
    <p:sldId id="347" r:id="rId15"/>
    <p:sldId id="348" r:id="rId16"/>
    <p:sldId id="349" r:id="rId17"/>
    <p:sldId id="350" r:id="rId18"/>
    <p:sldId id="351" r:id="rId19"/>
    <p:sldId id="352" r:id="rId20"/>
    <p:sldId id="353" r:id="rId21"/>
    <p:sldId id="354" r:id="rId22"/>
    <p:sldId id="355" r:id="rId23"/>
    <p:sldId id="356" r:id="rId24"/>
    <p:sldId id="357" r:id="rId25"/>
    <p:sldId id="358" r:id="rId26"/>
    <p:sldId id="360" r:id="rId27"/>
    <p:sldId id="361" r:id="rId28"/>
    <p:sldId id="362" r:id="rId29"/>
    <p:sldId id="363" r:id="rId30"/>
    <p:sldId id="364" r:id="rId31"/>
    <p:sldId id="365" r:id="rId32"/>
    <p:sldId id="366" r:id="rId33"/>
    <p:sldId id="367" r:id="rId34"/>
    <p:sldId id="368" r:id="rId35"/>
    <p:sldId id="370" r:id="rId36"/>
    <p:sldId id="37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9" d="100"/>
          <a:sy n="89" d="100"/>
        </p:scale>
        <p:origin x="418" y="7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69C6E6DE-BC30-42D4-9606-5C8D8A0340AE}" type="datetimeFigureOut">
              <a:rPr lang="en-IN" smtClean="0"/>
              <a:pPr/>
              <a:t>17-11-2022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A51D53-C732-4F0A-A5C3-5C0D0ECA54EF}" type="slidenum">
              <a:rPr lang="en-IN" smtClean="0"/>
              <a:pPr/>
              <a:t>‹#›</a:t>
            </a:fld>
            <a:endParaRPr lang="en-IN"/>
          </a:p>
        </p:txBody>
      </p:sp>
    </p:spTree>
    <p:extLst>
      <p:ext uri="{BB962C8B-B14F-4D97-AF65-F5344CB8AC3E}">
        <p14:creationId xmlns:p14="http://schemas.microsoft.com/office/powerpoint/2010/main" val="1885247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9C6E6DE-BC30-42D4-9606-5C8D8A0340AE}" type="datetimeFigureOut">
              <a:rPr lang="en-IN" smtClean="0"/>
              <a:pPr/>
              <a:t>17-11-2022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A51D53-C732-4F0A-A5C3-5C0D0ECA54EF}" type="slidenum">
              <a:rPr lang="en-IN" smtClean="0"/>
              <a:pPr/>
              <a:t>‹#›</a:t>
            </a:fld>
            <a:endParaRPr lang="en-IN"/>
          </a:p>
        </p:txBody>
      </p:sp>
    </p:spTree>
    <p:extLst>
      <p:ext uri="{BB962C8B-B14F-4D97-AF65-F5344CB8AC3E}">
        <p14:creationId xmlns:p14="http://schemas.microsoft.com/office/powerpoint/2010/main" val="12722080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9C6E6DE-BC30-42D4-9606-5C8D8A0340AE}" type="datetimeFigureOut">
              <a:rPr lang="en-IN" smtClean="0"/>
              <a:pPr/>
              <a:t>17-11-2022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A51D53-C732-4F0A-A5C3-5C0D0ECA54EF}" type="slidenum">
              <a:rPr lang="en-IN" smtClean="0"/>
              <a:pPr/>
              <a:t>‹#›</a:t>
            </a:fld>
            <a:endParaRPr lang="en-IN"/>
          </a:p>
        </p:txBody>
      </p:sp>
    </p:spTree>
    <p:extLst>
      <p:ext uri="{BB962C8B-B14F-4D97-AF65-F5344CB8AC3E}">
        <p14:creationId xmlns:p14="http://schemas.microsoft.com/office/powerpoint/2010/main" val="2233581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9C6E6DE-BC30-42D4-9606-5C8D8A0340AE}" type="datetimeFigureOut">
              <a:rPr lang="en-IN" smtClean="0"/>
              <a:pPr/>
              <a:t>17-11-2022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A51D53-C732-4F0A-A5C3-5C0D0ECA54EF}" type="slidenum">
              <a:rPr lang="en-IN" smtClean="0"/>
              <a:pPr/>
              <a:t>‹#›</a:t>
            </a:fld>
            <a:endParaRPr lang="en-IN"/>
          </a:p>
        </p:txBody>
      </p:sp>
    </p:spTree>
    <p:extLst>
      <p:ext uri="{BB962C8B-B14F-4D97-AF65-F5344CB8AC3E}">
        <p14:creationId xmlns:p14="http://schemas.microsoft.com/office/powerpoint/2010/main" val="3462768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9C6E6DE-BC30-42D4-9606-5C8D8A0340AE}" type="datetimeFigureOut">
              <a:rPr lang="en-IN" smtClean="0"/>
              <a:pPr/>
              <a:t>17-11-2022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A51D53-C732-4F0A-A5C3-5C0D0ECA54EF}" type="slidenum">
              <a:rPr lang="en-IN" smtClean="0"/>
              <a:pPr/>
              <a:t>‹#›</a:t>
            </a:fld>
            <a:endParaRPr lang="en-IN"/>
          </a:p>
        </p:txBody>
      </p:sp>
    </p:spTree>
    <p:extLst>
      <p:ext uri="{BB962C8B-B14F-4D97-AF65-F5344CB8AC3E}">
        <p14:creationId xmlns:p14="http://schemas.microsoft.com/office/powerpoint/2010/main" val="3505541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69C6E6DE-BC30-42D4-9606-5C8D8A0340AE}" type="datetimeFigureOut">
              <a:rPr lang="en-IN" smtClean="0"/>
              <a:pPr/>
              <a:t>17-11-2022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6A51D53-C732-4F0A-A5C3-5C0D0ECA54EF}" type="slidenum">
              <a:rPr lang="en-IN" smtClean="0"/>
              <a:pPr/>
              <a:t>‹#›</a:t>
            </a:fld>
            <a:endParaRPr lang="en-IN"/>
          </a:p>
        </p:txBody>
      </p:sp>
    </p:spTree>
    <p:extLst>
      <p:ext uri="{BB962C8B-B14F-4D97-AF65-F5344CB8AC3E}">
        <p14:creationId xmlns:p14="http://schemas.microsoft.com/office/powerpoint/2010/main" val="3545370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69C6E6DE-BC30-42D4-9606-5C8D8A0340AE}" type="datetimeFigureOut">
              <a:rPr lang="en-IN" smtClean="0"/>
              <a:pPr/>
              <a:t>17-11-2022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6A51D53-C732-4F0A-A5C3-5C0D0ECA54EF}" type="slidenum">
              <a:rPr lang="en-IN" smtClean="0"/>
              <a:pPr/>
              <a:t>‹#›</a:t>
            </a:fld>
            <a:endParaRPr lang="en-IN"/>
          </a:p>
        </p:txBody>
      </p:sp>
    </p:spTree>
    <p:extLst>
      <p:ext uri="{BB962C8B-B14F-4D97-AF65-F5344CB8AC3E}">
        <p14:creationId xmlns:p14="http://schemas.microsoft.com/office/powerpoint/2010/main" val="3172420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69C6E6DE-BC30-42D4-9606-5C8D8A0340AE}" type="datetimeFigureOut">
              <a:rPr lang="en-IN" smtClean="0"/>
              <a:pPr/>
              <a:t>17-11-2022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6A51D53-C732-4F0A-A5C3-5C0D0ECA54EF}" type="slidenum">
              <a:rPr lang="en-IN" smtClean="0"/>
              <a:pPr/>
              <a:t>‹#›</a:t>
            </a:fld>
            <a:endParaRPr lang="en-IN"/>
          </a:p>
        </p:txBody>
      </p:sp>
    </p:spTree>
    <p:extLst>
      <p:ext uri="{BB962C8B-B14F-4D97-AF65-F5344CB8AC3E}">
        <p14:creationId xmlns:p14="http://schemas.microsoft.com/office/powerpoint/2010/main" val="2090117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C6E6DE-BC30-42D4-9606-5C8D8A0340AE}" type="datetimeFigureOut">
              <a:rPr lang="en-IN" smtClean="0"/>
              <a:pPr/>
              <a:t>17-11-2022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6A51D53-C732-4F0A-A5C3-5C0D0ECA54EF}" type="slidenum">
              <a:rPr lang="en-IN" smtClean="0"/>
              <a:pPr/>
              <a:t>‹#›</a:t>
            </a:fld>
            <a:endParaRPr lang="en-IN"/>
          </a:p>
        </p:txBody>
      </p:sp>
    </p:spTree>
    <p:extLst>
      <p:ext uri="{BB962C8B-B14F-4D97-AF65-F5344CB8AC3E}">
        <p14:creationId xmlns:p14="http://schemas.microsoft.com/office/powerpoint/2010/main" val="1893386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9C6E6DE-BC30-42D4-9606-5C8D8A0340AE}" type="datetimeFigureOut">
              <a:rPr lang="en-IN" smtClean="0"/>
              <a:pPr/>
              <a:t>17-11-2022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6A51D53-C732-4F0A-A5C3-5C0D0ECA54EF}" type="slidenum">
              <a:rPr lang="en-IN" smtClean="0"/>
              <a:pPr/>
              <a:t>‹#›</a:t>
            </a:fld>
            <a:endParaRPr lang="en-IN"/>
          </a:p>
        </p:txBody>
      </p:sp>
    </p:spTree>
    <p:extLst>
      <p:ext uri="{BB962C8B-B14F-4D97-AF65-F5344CB8AC3E}">
        <p14:creationId xmlns:p14="http://schemas.microsoft.com/office/powerpoint/2010/main" val="196989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9C6E6DE-BC30-42D4-9606-5C8D8A0340AE}" type="datetimeFigureOut">
              <a:rPr lang="en-IN" smtClean="0"/>
              <a:pPr/>
              <a:t>17-11-2022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6A51D53-C732-4F0A-A5C3-5C0D0ECA54EF}" type="slidenum">
              <a:rPr lang="en-IN" smtClean="0"/>
              <a:pPr/>
              <a:t>‹#›</a:t>
            </a:fld>
            <a:endParaRPr lang="en-IN"/>
          </a:p>
        </p:txBody>
      </p:sp>
    </p:spTree>
    <p:extLst>
      <p:ext uri="{BB962C8B-B14F-4D97-AF65-F5344CB8AC3E}">
        <p14:creationId xmlns:p14="http://schemas.microsoft.com/office/powerpoint/2010/main" val="203965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C6E6DE-BC30-42D4-9606-5C8D8A0340AE}" type="datetimeFigureOut">
              <a:rPr lang="en-IN" smtClean="0"/>
              <a:pPr/>
              <a:t>17-11-2022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A51D53-C732-4F0A-A5C3-5C0D0ECA54EF}" type="slidenum">
              <a:rPr lang="en-IN" smtClean="0"/>
              <a:pPr/>
              <a:t>‹#›</a:t>
            </a:fld>
            <a:endParaRPr lang="en-IN"/>
          </a:p>
        </p:txBody>
      </p:sp>
    </p:spTree>
    <p:extLst>
      <p:ext uri="{BB962C8B-B14F-4D97-AF65-F5344CB8AC3E}">
        <p14:creationId xmlns:p14="http://schemas.microsoft.com/office/powerpoint/2010/main" val="38797288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 xmlns:a16="http://schemas.microsoft.com/office/drawing/2014/main" id="{E309C04E-C02C-EB07-0F92-69485F3B30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470" y="2374909"/>
            <a:ext cx="2207361" cy="67493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2444" y="1845425"/>
            <a:ext cx="4919953" cy="3300153"/>
          </a:xfrm>
          <a:prstGeom prst="rect">
            <a:avLst/>
          </a:prstGeom>
        </p:spPr>
      </p:pic>
      <p:sp>
        <p:nvSpPr>
          <p:cNvPr id="7" name="TextBox 6">
            <a:extLst>
              <a:ext uri="{FF2B5EF4-FFF2-40B4-BE49-F238E27FC236}">
                <a16:creationId xmlns="" xmlns:a16="http://schemas.microsoft.com/office/drawing/2014/main" id="{15B06AE9-AB26-1D26-9C12-1D8424CA4391}"/>
              </a:ext>
            </a:extLst>
          </p:cNvPr>
          <p:cNvSpPr txBox="1"/>
          <p:nvPr/>
        </p:nvSpPr>
        <p:spPr>
          <a:xfrm>
            <a:off x="885542" y="3237128"/>
            <a:ext cx="4468656" cy="584775"/>
          </a:xfrm>
          <a:prstGeom prst="rect">
            <a:avLst/>
          </a:prstGeom>
          <a:noFill/>
        </p:spPr>
        <p:txBody>
          <a:bodyPr wrap="square" lIns="91440" tIns="45720" rIns="91440" bIns="45720" rtlCol="0" anchor="t">
            <a:spAutoFit/>
          </a:bodyPr>
          <a:lstStyle/>
          <a:p>
            <a:r>
              <a:rPr lang="en-US" sz="3200" b="1" dirty="0" err="1" smtClean="0">
                <a:solidFill>
                  <a:srgbClr val="FFFF00"/>
                </a:solidFill>
                <a:latin typeface="Times New Roman" panose="02020603050405020304" pitchFamily="18" charset="0"/>
                <a:cs typeface="Times New Roman" panose="02020603050405020304" pitchFamily="18" charset="0"/>
              </a:rPr>
              <a:t>Github</a:t>
            </a:r>
            <a:endParaRPr lang="en-US" sz="3200" b="1"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70628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E3093202-6980-4474-95F2-299578BCE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074" y="0"/>
            <a:ext cx="12192000" cy="685800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3715" y="198256"/>
            <a:ext cx="1293237" cy="395426"/>
          </a:xfrm>
          <a:prstGeom prst="rect">
            <a:avLst/>
          </a:prstGeom>
        </p:spPr>
      </p:pic>
      <p:sp>
        <p:nvSpPr>
          <p:cNvPr id="15" name="Title 1">
            <a:extLst>
              <a:ext uri="{FF2B5EF4-FFF2-40B4-BE49-F238E27FC236}">
                <a16:creationId xmlns="" xmlns:a16="http://schemas.microsoft.com/office/drawing/2014/main" id="{319D06E2-D16F-BD74-2546-1D253E6EC4AB}"/>
              </a:ext>
            </a:extLst>
          </p:cNvPr>
          <p:cNvSpPr txBox="1">
            <a:spLocks/>
          </p:cNvSpPr>
          <p:nvPr/>
        </p:nvSpPr>
        <p:spPr>
          <a:xfrm>
            <a:off x="579408" y="0"/>
            <a:ext cx="10515600" cy="67004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b="1" dirty="0" smtClean="0">
                <a:solidFill>
                  <a:srgbClr val="FFC000"/>
                </a:solidFill>
              </a:rPr>
              <a:t>Fetching and Pulling from Your Remotes</a:t>
            </a:r>
            <a:endParaRPr lang="en-US" sz="3200" b="1" dirty="0">
              <a:solidFill>
                <a:srgbClr val="FFC000"/>
              </a:solidFill>
            </a:endParaRPr>
          </a:p>
        </p:txBody>
      </p:sp>
      <p:sp>
        <p:nvSpPr>
          <p:cNvPr id="16" name="Content Placeholder 2">
            <a:extLst>
              <a:ext uri="{FF2B5EF4-FFF2-40B4-BE49-F238E27FC236}">
                <a16:creationId xmlns="" xmlns:a16="http://schemas.microsoft.com/office/drawing/2014/main" id="{20FF7B35-F30B-AD4A-4288-E4CA15BE6897}"/>
              </a:ext>
            </a:extLst>
          </p:cNvPr>
          <p:cNvSpPr txBox="1">
            <a:spLocks/>
          </p:cNvSpPr>
          <p:nvPr/>
        </p:nvSpPr>
        <p:spPr>
          <a:xfrm>
            <a:off x="483079" y="868302"/>
            <a:ext cx="10870721" cy="53086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smtClean="0">
                <a:solidFill>
                  <a:schemeClr val="bg1"/>
                </a:solidFill>
              </a:rPr>
              <a:t>To get data from your remote projects, you can run:</a:t>
            </a:r>
          </a:p>
          <a:p>
            <a:pPr algn="l"/>
            <a:r>
              <a:rPr lang="en-US" dirty="0" smtClean="0">
                <a:solidFill>
                  <a:schemeClr val="bg1"/>
                </a:solidFill>
              </a:rPr>
              <a:t>	$ </a:t>
            </a:r>
            <a:r>
              <a:rPr lang="en-US" dirty="0" err="1" smtClean="0">
                <a:solidFill>
                  <a:schemeClr val="bg1"/>
                </a:solidFill>
              </a:rPr>
              <a:t>git</a:t>
            </a:r>
            <a:r>
              <a:rPr lang="en-US" dirty="0" smtClean="0">
                <a:solidFill>
                  <a:schemeClr val="bg1"/>
                </a:solidFill>
              </a:rPr>
              <a:t> fetch &lt;remote&gt;</a:t>
            </a:r>
          </a:p>
          <a:p>
            <a:pPr algn="l"/>
            <a:r>
              <a:rPr lang="en-US" dirty="0" smtClean="0">
                <a:solidFill>
                  <a:schemeClr val="bg1"/>
                </a:solidFill>
              </a:rPr>
              <a:t>The command goes out to that remote project and pulls down all the data from that remote project that you don’t have yet. After you do this, you should have references to all the branches from that remote, which you can merge in or inspect at any time.</a:t>
            </a:r>
          </a:p>
          <a:p>
            <a:pPr algn="l"/>
            <a:r>
              <a:rPr lang="en-US" b="1" dirty="0" smtClean="0">
                <a:solidFill>
                  <a:schemeClr val="bg1"/>
                </a:solidFill>
              </a:rPr>
              <a:t>Pushing to Your Remotes</a:t>
            </a:r>
          </a:p>
          <a:p>
            <a:pPr algn="l"/>
            <a:r>
              <a:rPr lang="en-US" dirty="0" smtClean="0">
                <a:solidFill>
                  <a:schemeClr val="bg1"/>
                </a:solidFill>
              </a:rPr>
              <a:t>When you have your project at a point that you want to share, you have to push it upstream. The command for this is simple: </a:t>
            </a:r>
            <a:r>
              <a:rPr lang="en-US" dirty="0" err="1" smtClean="0">
                <a:solidFill>
                  <a:schemeClr val="bg1"/>
                </a:solidFill>
              </a:rPr>
              <a:t>git</a:t>
            </a:r>
            <a:r>
              <a:rPr lang="en-US" dirty="0" smtClean="0">
                <a:solidFill>
                  <a:schemeClr val="bg1"/>
                </a:solidFill>
              </a:rPr>
              <a:t> push &lt;remote&gt; &lt;branch&gt;. </a:t>
            </a:r>
          </a:p>
          <a:p>
            <a:pPr algn="l"/>
            <a:r>
              <a:rPr lang="en-US" dirty="0" smtClean="0">
                <a:solidFill>
                  <a:schemeClr val="bg1"/>
                </a:solidFill>
              </a:rPr>
              <a:t>If you want to push your master branch to your origin server (again, cloning generally sets up both of those names for you automatically), then you can run this to push any commits you’ve done back up to the server:</a:t>
            </a:r>
          </a:p>
          <a:p>
            <a:pPr algn="l"/>
            <a:r>
              <a:rPr lang="en-US" dirty="0" smtClean="0">
                <a:solidFill>
                  <a:schemeClr val="bg1"/>
                </a:solidFill>
              </a:rPr>
              <a:t>	$ </a:t>
            </a:r>
            <a:r>
              <a:rPr lang="en-US" dirty="0" err="1" smtClean="0">
                <a:solidFill>
                  <a:schemeClr val="bg1"/>
                </a:solidFill>
              </a:rPr>
              <a:t>git</a:t>
            </a:r>
            <a:r>
              <a:rPr lang="en-US" dirty="0" smtClean="0">
                <a:solidFill>
                  <a:schemeClr val="bg1"/>
                </a:solidFill>
              </a:rPr>
              <a:t> push origin master</a:t>
            </a:r>
          </a:p>
          <a:p>
            <a:pPr algn="l"/>
            <a:endParaRPr lang="en-US" b="1" dirty="0" smtClean="0">
              <a:solidFill>
                <a:schemeClr val="bg1"/>
              </a:solidFill>
            </a:endParaRPr>
          </a:p>
          <a:p>
            <a:pPr algn="l"/>
            <a:endParaRPr lang="en-US" b="1" dirty="0" smtClean="0">
              <a:solidFill>
                <a:schemeClr val="bg1"/>
              </a:solidFill>
            </a:endParaRPr>
          </a:p>
          <a:p>
            <a:pPr algn="l"/>
            <a:endParaRPr lang="en-US" dirty="0" smtClean="0">
              <a:solidFill>
                <a:schemeClr val="bg1"/>
              </a:solidFill>
            </a:endParaRPr>
          </a:p>
          <a:p>
            <a:pPr algn="l">
              <a:lnSpc>
                <a:spcPct val="150000"/>
              </a:lnSpc>
            </a:pPr>
            <a:endParaRPr lang="en-US" dirty="0">
              <a:solidFill>
                <a:schemeClr val="bg1"/>
              </a:solidFill>
            </a:endParaRPr>
          </a:p>
        </p:txBody>
      </p:sp>
    </p:spTree>
    <p:extLst>
      <p:ext uri="{BB962C8B-B14F-4D97-AF65-F5344CB8AC3E}">
        <p14:creationId xmlns:p14="http://schemas.microsoft.com/office/powerpoint/2010/main" val="3913195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E3093202-6980-4474-95F2-299578BCE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074" y="0"/>
            <a:ext cx="12192000" cy="685800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3715" y="198256"/>
            <a:ext cx="1293237" cy="395426"/>
          </a:xfrm>
          <a:prstGeom prst="rect">
            <a:avLst/>
          </a:prstGeom>
        </p:spPr>
      </p:pic>
      <p:sp>
        <p:nvSpPr>
          <p:cNvPr id="15" name="Title 1">
            <a:extLst>
              <a:ext uri="{FF2B5EF4-FFF2-40B4-BE49-F238E27FC236}">
                <a16:creationId xmlns="" xmlns:a16="http://schemas.microsoft.com/office/drawing/2014/main" id="{319D06E2-D16F-BD74-2546-1D253E6EC4AB}"/>
              </a:ext>
            </a:extLst>
          </p:cNvPr>
          <p:cNvSpPr txBox="1">
            <a:spLocks/>
          </p:cNvSpPr>
          <p:nvPr/>
        </p:nvSpPr>
        <p:spPr>
          <a:xfrm>
            <a:off x="579408" y="0"/>
            <a:ext cx="10515600" cy="67004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b="1" dirty="0" smtClean="0">
                <a:solidFill>
                  <a:srgbClr val="FFC000"/>
                </a:solidFill>
              </a:rPr>
              <a:t>Inspecting a Remote</a:t>
            </a:r>
            <a:endParaRPr lang="en-US" sz="3200" b="1" dirty="0">
              <a:solidFill>
                <a:srgbClr val="FFC000"/>
              </a:solidFill>
            </a:endParaRPr>
          </a:p>
        </p:txBody>
      </p:sp>
      <p:sp>
        <p:nvSpPr>
          <p:cNvPr id="16" name="Content Placeholder 2">
            <a:extLst>
              <a:ext uri="{FF2B5EF4-FFF2-40B4-BE49-F238E27FC236}">
                <a16:creationId xmlns="" xmlns:a16="http://schemas.microsoft.com/office/drawing/2014/main" id="{20FF7B35-F30B-AD4A-4288-E4CA15BE6897}"/>
              </a:ext>
            </a:extLst>
          </p:cNvPr>
          <p:cNvSpPr txBox="1">
            <a:spLocks/>
          </p:cNvSpPr>
          <p:nvPr/>
        </p:nvSpPr>
        <p:spPr>
          <a:xfrm>
            <a:off x="483079" y="868302"/>
            <a:ext cx="10870721" cy="53086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smtClean="0">
                <a:solidFill>
                  <a:schemeClr val="bg1"/>
                </a:solidFill>
              </a:rPr>
              <a:t>If you want to see more information about a particular remote, you can use the</a:t>
            </a:r>
          </a:p>
          <a:p>
            <a:pPr algn="l"/>
            <a:r>
              <a:rPr lang="en-US" dirty="0" smtClean="0">
                <a:solidFill>
                  <a:schemeClr val="bg1"/>
                </a:solidFill>
              </a:rPr>
              <a:t>	 </a:t>
            </a:r>
            <a:r>
              <a:rPr lang="en-US" dirty="0" err="1" smtClean="0">
                <a:solidFill>
                  <a:schemeClr val="bg1"/>
                </a:solidFill>
              </a:rPr>
              <a:t>git</a:t>
            </a:r>
            <a:r>
              <a:rPr lang="en-US" dirty="0" smtClean="0">
                <a:solidFill>
                  <a:schemeClr val="bg1"/>
                </a:solidFill>
              </a:rPr>
              <a:t> remote show &lt;remote&gt; </a:t>
            </a:r>
          </a:p>
          <a:p>
            <a:pPr algn="l"/>
            <a:r>
              <a:rPr lang="en-US" dirty="0" smtClean="0">
                <a:solidFill>
                  <a:schemeClr val="bg1"/>
                </a:solidFill>
              </a:rPr>
              <a:t>command. If you run this command with a particular </a:t>
            </a:r>
            <a:r>
              <a:rPr lang="en-US" dirty="0" err="1" smtClean="0">
                <a:solidFill>
                  <a:schemeClr val="bg1"/>
                </a:solidFill>
              </a:rPr>
              <a:t>shortname</a:t>
            </a:r>
            <a:r>
              <a:rPr lang="en-US" dirty="0" smtClean="0">
                <a:solidFill>
                  <a:schemeClr val="bg1"/>
                </a:solidFill>
              </a:rPr>
              <a:t>, such as origin, you get something like this:</a:t>
            </a:r>
          </a:p>
          <a:p>
            <a:pPr algn="l"/>
            <a:r>
              <a:rPr lang="en-US" dirty="0" smtClean="0">
                <a:solidFill>
                  <a:schemeClr val="bg1"/>
                </a:solidFill>
              </a:rPr>
              <a:t>	$ </a:t>
            </a:r>
            <a:r>
              <a:rPr lang="en-US" dirty="0" err="1" smtClean="0">
                <a:solidFill>
                  <a:schemeClr val="bg1"/>
                </a:solidFill>
              </a:rPr>
              <a:t>git</a:t>
            </a:r>
            <a:r>
              <a:rPr lang="en-US" dirty="0" smtClean="0">
                <a:solidFill>
                  <a:schemeClr val="bg1"/>
                </a:solidFill>
              </a:rPr>
              <a:t> remote show origin </a:t>
            </a:r>
          </a:p>
          <a:p>
            <a:pPr algn="l"/>
            <a:r>
              <a:rPr lang="en-US" dirty="0" smtClean="0">
                <a:solidFill>
                  <a:schemeClr val="bg1"/>
                </a:solidFill>
              </a:rPr>
              <a:t>remote origin Fetch URL: https://github.com/schacon/ticgit </a:t>
            </a:r>
          </a:p>
          <a:p>
            <a:pPr algn="l"/>
            <a:r>
              <a:rPr lang="en-US" dirty="0" smtClean="0">
                <a:solidFill>
                  <a:schemeClr val="bg1"/>
                </a:solidFill>
              </a:rPr>
              <a:t>Push URL: https://github.com/schacon/ticgit </a:t>
            </a:r>
          </a:p>
          <a:p>
            <a:pPr algn="l"/>
            <a:r>
              <a:rPr lang="en-US" dirty="0" smtClean="0">
                <a:solidFill>
                  <a:schemeClr val="bg1"/>
                </a:solidFill>
              </a:rPr>
              <a:t>HEAD branch: master </a:t>
            </a:r>
          </a:p>
          <a:p>
            <a:pPr algn="l"/>
            <a:r>
              <a:rPr lang="en-US" dirty="0" smtClean="0">
                <a:solidFill>
                  <a:schemeClr val="bg1"/>
                </a:solidFill>
              </a:rPr>
              <a:t>Remote branches: master tracked dev-branch tracked </a:t>
            </a:r>
          </a:p>
          <a:p>
            <a:pPr algn="l"/>
            <a:r>
              <a:rPr lang="en-US" dirty="0" smtClean="0">
                <a:solidFill>
                  <a:schemeClr val="bg1"/>
                </a:solidFill>
              </a:rPr>
              <a:t>Local branch configured for '</a:t>
            </a:r>
            <a:r>
              <a:rPr lang="en-US" dirty="0" err="1" smtClean="0">
                <a:solidFill>
                  <a:schemeClr val="bg1"/>
                </a:solidFill>
              </a:rPr>
              <a:t>git</a:t>
            </a:r>
            <a:r>
              <a:rPr lang="en-US" dirty="0" smtClean="0">
                <a:solidFill>
                  <a:schemeClr val="bg1"/>
                </a:solidFill>
              </a:rPr>
              <a:t> pull': master merges with remote master</a:t>
            </a:r>
          </a:p>
          <a:p>
            <a:pPr algn="l"/>
            <a:r>
              <a:rPr lang="en-US" dirty="0" smtClean="0">
                <a:solidFill>
                  <a:schemeClr val="bg1"/>
                </a:solidFill>
              </a:rPr>
              <a:t> Local ref configured for '</a:t>
            </a:r>
            <a:r>
              <a:rPr lang="en-US" dirty="0" err="1" smtClean="0">
                <a:solidFill>
                  <a:schemeClr val="bg1"/>
                </a:solidFill>
              </a:rPr>
              <a:t>git</a:t>
            </a:r>
            <a:r>
              <a:rPr lang="en-US" dirty="0" smtClean="0">
                <a:solidFill>
                  <a:schemeClr val="bg1"/>
                </a:solidFill>
              </a:rPr>
              <a:t> push': master pushes to master (up to date)</a:t>
            </a:r>
          </a:p>
          <a:p>
            <a:pPr algn="l">
              <a:lnSpc>
                <a:spcPct val="150000"/>
              </a:lnSpc>
            </a:pPr>
            <a:endParaRPr lang="en-US" dirty="0">
              <a:solidFill>
                <a:schemeClr val="bg1"/>
              </a:solidFill>
            </a:endParaRPr>
          </a:p>
        </p:txBody>
      </p:sp>
    </p:spTree>
    <p:extLst>
      <p:ext uri="{BB962C8B-B14F-4D97-AF65-F5344CB8AC3E}">
        <p14:creationId xmlns:p14="http://schemas.microsoft.com/office/powerpoint/2010/main" val="3913195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E3093202-6980-4474-95F2-299578BCE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074" y="0"/>
            <a:ext cx="12192000" cy="685800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3715" y="198256"/>
            <a:ext cx="1293237" cy="395426"/>
          </a:xfrm>
          <a:prstGeom prst="rect">
            <a:avLst/>
          </a:prstGeom>
        </p:spPr>
      </p:pic>
      <p:sp>
        <p:nvSpPr>
          <p:cNvPr id="15" name="Title 1">
            <a:extLst>
              <a:ext uri="{FF2B5EF4-FFF2-40B4-BE49-F238E27FC236}">
                <a16:creationId xmlns="" xmlns:a16="http://schemas.microsoft.com/office/drawing/2014/main" id="{319D06E2-D16F-BD74-2546-1D253E6EC4AB}"/>
              </a:ext>
            </a:extLst>
          </p:cNvPr>
          <p:cNvSpPr txBox="1">
            <a:spLocks/>
          </p:cNvSpPr>
          <p:nvPr/>
        </p:nvSpPr>
        <p:spPr>
          <a:xfrm>
            <a:off x="579408" y="0"/>
            <a:ext cx="10515600" cy="670045"/>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3200" b="1" dirty="0" smtClean="0">
              <a:solidFill>
                <a:srgbClr val="FFC000"/>
              </a:solidFill>
            </a:endParaRPr>
          </a:p>
          <a:p>
            <a:r>
              <a:rPr lang="en-US" sz="3200" b="1" dirty="0" smtClean="0">
                <a:solidFill>
                  <a:srgbClr val="FFC000"/>
                </a:solidFill>
              </a:rPr>
              <a:t>Renaming and Removing Remotes</a:t>
            </a:r>
          </a:p>
          <a:p>
            <a:endParaRPr lang="en-US" sz="3200" b="1" dirty="0">
              <a:solidFill>
                <a:srgbClr val="FFC000"/>
              </a:solidFill>
            </a:endParaRPr>
          </a:p>
        </p:txBody>
      </p:sp>
      <p:sp>
        <p:nvSpPr>
          <p:cNvPr id="16" name="Content Placeholder 2">
            <a:extLst>
              <a:ext uri="{FF2B5EF4-FFF2-40B4-BE49-F238E27FC236}">
                <a16:creationId xmlns="" xmlns:a16="http://schemas.microsoft.com/office/drawing/2014/main" id="{20FF7B35-F30B-AD4A-4288-E4CA15BE6897}"/>
              </a:ext>
            </a:extLst>
          </p:cNvPr>
          <p:cNvSpPr txBox="1">
            <a:spLocks/>
          </p:cNvSpPr>
          <p:nvPr/>
        </p:nvSpPr>
        <p:spPr>
          <a:xfrm>
            <a:off x="483079" y="868302"/>
            <a:ext cx="10870721" cy="53086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smtClean="0">
                <a:solidFill>
                  <a:schemeClr val="bg1"/>
                </a:solidFill>
              </a:rPr>
              <a:t>You can run </a:t>
            </a:r>
            <a:r>
              <a:rPr lang="en-US" dirty="0" err="1" smtClean="0">
                <a:solidFill>
                  <a:schemeClr val="bg1"/>
                </a:solidFill>
              </a:rPr>
              <a:t>git</a:t>
            </a:r>
            <a:r>
              <a:rPr lang="en-US" dirty="0" smtClean="0">
                <a:solidFill>
                  <a:schemeClr val="bg1"/>
                </a:solidFill>
              </a:rPr>
              <a:t> remote rename to change a remote’s </a:t>
            </a:r>
            <a:r>
              <a:rPr lang="en-US" dirty="0" err="1" smtClean="0">
                <a:solidFill>
                  <a:schemeClr val="bg1"/>
                </a:solidFill>
              </a:rPr>
              <a:t>shortname</a:t>
            </a:r>
            <a:r>
              <a:rPr lang="en-US" dirty="0" smtClean="0">
                <a:solidFill>
                  <a:schemeClr val="bg1"/>
                </a:solidFill>
              </a:rPr>
              <a:t>. For instance, if you want to rename </a:t>
            </a:r>
            <a:r>
              <a:rPr lang="en-US" dirty="0" err="1" smtClean="0">
                <a:solidFill>
                  <a:schemeClr val="bg1"/>
                </a:solidFill>
              </a:rPr>
              <a:t>pb</a:t>
            </a:r>
            <a:r>
              <a:rPr lang="en-US" dirty="0" smtClean="0">
                <a:solidFill>
                  <a:schemeClr val="bg1"/>
                </a:solidFill>
              </a:rPr>
              <a:t> to </a:t>
            </a:r>
            <a:r>
              <a:rPr lang="en-US" dirty="0" err="1" smtClean="0">
                <a:solidFill>
                  <a:schemeClr val="bg1"/>
                </a:solidFill>
              </a:rPr>
              <a:t>paul</a:t>
            </a:r>
            <a:r>
              <a:rPr lang="en-US" dirty="0" smtClean="0">
                <a:solidFill>
                  <a:schemeClr val="bg1"/>
                </a:solidFill>
              </a:rPr>
              <a:t>, you can do so with </a:t>
            </a:r>
            <a:r>
              <a:rPr lang="en-US" dirty="0" err="1" smtClean="0">
                <a:solidFill>
                  <a:schemeClr val="bg1"/>
                </a:solidFill>
              </a:rPr>
              <a:t>git</a:t>
            </a:r>
            <a:r>
              <a:rPr lang="en-US" dirty="0" smtClean="0">
                <a:solidFill>
                  <a:schemeClr val="bg1"/>
                </a:solidFill>
              </a:rPr>
              <a:t> remote rename:</a:t>
            </a:r>
          </a:p>
          <a:p>
            <a:pPr algn="l"/>
            <a:r>
              <a:rPr lang="en-US" dirty="0" smtClean="0">
                <a:solidFill>
                  <a:schemeClr val="bg1"/>
                </a:solidFill>
              </a:rPr>
              <a:t>	$ </a:t>
            </a:r>
            <a:r>
              <a:rPr lang="en-US" dirty="0" err="1" smtClean="0">
                <a:solidFill>
                  <a:schemeClr val="bg1"/>
                </a:solidFill>
              </a:rPr>
              <a:t>git</a:t>
            </a:r>
            <a:r>
              <a:rPr lang="en-US" dirty="0" smtClean="0">
                <a:solidFill>
                  <a:schemeClr val="bg1"/>
                </a:solidFill>
              </a:rPr>
              <a:t> remote rename </a:t>
            </a:r>
            <a:r>
              <a:rPr lang="en-US" dirty="0" err="1" smtClean="0">
                <a:solidFill>
                  <a:schemeClr val="bg1"/>
                </a:solidFill>
              </a:rPr>
              <a:t>pb</a:t>
            </a:r>
            <a:r>
              <a:rPr lang="en-US" dirty="0" smtClean="0">
                <a:solidFill>
                  <a:schemeClr val="bg1"/>
                </a:solidFill>
              </a:rPr>
              <a:t> </a:t>
            </a:r>
            <a:r>
              <a:rPr lang="en-US" dirty="0" err="1" smtClean="0">
                <a:solidFill>
                  <a:schemeClr val="bg1"/>
                </a:solidFill>
              </a:rPr>
              <a:t>paul</a:t>
            </a:r>
            <a:r>
              <a:rPr lang="en-US" dirty="0" smtClean="0">
                <a:solidFill>
                  <a:schemeClr val="bg1"/>
                </a:solidFill>
              </a:rPr>
              <a:t> </a:t>
            </a:r>
          </a:p>
          <a:p>
            <a:pPr algn="l"/>
            <a:r>
              <a:rPr lang="en-US" dirty="0" smtClean="0">
                <a:solidFill>
                  <a:schemeClr val="bg1"/>
                </a:solidFill>
              </a:rPr>
              <a:t>	$ </a:t>
            </a:r>
            <a:r>
              <a:rPr lang="en-US" dirty="0" err="1" smtClean="0">
                <a:solidFill>
                  <a:schemeClr val="bg1"/>
                </a:solidFill>
              </a:rPr>
              <a:t>git</a:t>
            </a:r>
            <a:r>
              <a:rPr lang="en-US" dirty="0" smtClean="0">
                <a:solidFill>
                  <a:schemeClr val="bg1"/>
                </a:solidFill>
              </a:rPr>
              <a:t> remote</a:t>
            </a:r>
          </a:p>
          <a:p>
            <a:pPr algn="l"/>
            <a:r>
              <a:rPr lang="en-US" dirty="0" smtClean="0">
                <a:solidFill>
                  <a:schemeClr val="bg1"/>
                </a:solidFill>
              </a:rPr>
              <a:t>	origin </a:t>
            </a:r>
          </a:p>
          <a:p>
            <a:pPr algn="l"/>
            <a:r>
              <a:rPr lang="en-US" dirty="0" smtClean="0">
                <a:solidFill>
                  <a:schemeClr val="bg1"/>
                </a:solidFill>
              </a:rPr>
              <a:t>	</a:t>
            </a:r>
            <a:r>
              <a:rPr lang="en-US" dirty="0" err="1" smtClean="0">
                <a:solidFill>
                  <a:schemeClr val="bg1"/>
                </a:solidFill>
              </a:rPr>
              <a:t>paul</a:t>
            </a:r>
            <a:endParaRPr lang="en-US" dirty="0" smtClean="0">
              <a:solidFill>
                <a:schemeClr val="bg1"/>
              </a:solidFill>
            </a:endParaRPr>
          </a:p>
          <a:p>
            <a:pPr algn="l">
              <a:lnSpc>
                <a:spcPct val="150000"/>
              </a:lnSpc>
            </a:pPr>
            <a:endParaRPr lang="en-US" dirty="0">
              <a:solidFill>
                <a:schemeClr val="bg1"/>
              </a:solidFill>
            </a:endParaRPr>
          </a:p>
        </p:txBody>
      </p:sp>
    </p:spTree>
    <p:extLst>
      <p:ext uri="{BB962C8B-B14F-4D97-AF65-F5344CB8AC3E}">
        <p14:creationId xmlns:p14="http://schemas.microsoft.com/office/powerpoint/2010/main" val="39131954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E3093202-6980-4474-95F2-299578BCE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074" y="0"/>
            <a:ext cx="12192000" cy="685800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3715" y="198256"/>
            <a:ext cx="1293237" cy="395426"/>
          </a:xfrm>
          <a:prstGeom prst="rect">
            <a:avLst/>
          </a:prstGeom>
        </p:spPr>
      </p:pic>
      <p:sp>
        <p:nvSpPr>
          <p:cNvPr id="15" name="Title 1">
            <a:extLst>
              <a:ext uri="{FF2B5EF4-FFF2-40B4-BE49-F238E27FC236}">
                <a16:creationId xmlns="" xmlns:a16="http://schemas.microsoft.com/office/drawing/2014/main" id="{319D06E2-D16F-BD74-2546-1D253E6EC4AB}"/>
              </a:ext>
            </a:extLst>
          </p:cNvPr>
          <p:cNvSpPr txBox="1">
            <a:spLocks/>
          </p:cNvSpPr>
          <p:nvPr/>
        </p:nvSpPr>
        <p:spPr>
          <a:xfrm>
            <a:off x="579408" y="0"/>
            <a:ext cx="10515600" cy="670045"/>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3200" b="1" dirty="0" smtClean="0">
              <a:solidFill>
                <a:srgbClr val="FFC000"/>
              </a:solidFill>
            </a:endParaRPr>
          </a:p>
          <a:p>
            <a:r>
              <a:rPr lang="en-US" sz="2800" dirty="0" smtClean="0">
                <a:solidFill>
                  <a:srgbClr val="FFC000"/>
                </a:solidFill>
              </a:rPr>
              <a:t>Tagging</a:t>
            </a:r>
          </a:p>
          <a:p>
            <a:endParaRPr lang="en-US" sz="3200" b="1" dirty="0">
              <a:solidFill>
                <a:srgbClr val="FFC000"/>
              </a:solidFill>
            </a:endParaRPr>
          </a:p>
        </p:txBody>
      </p:sp>
      <p:sp>
        <p:nvSpPr>
          <p:cNvPr id="16" name="Content Placeholder 2">
            <a:extLst>
              <a:ext uri="{FF2B5EF4-FFF2-40B4-BE49-F238E27FC236}">
                <a16:creationId xmlns="" xmlns:a16="http://schemas.microsoft.com/office/drawing/2014/main" id="{20FF7B35-F30B-AD4A-4288-E4CA15BE6897}"/>
              </a:ext>
            </a:extLst>
          </p:cNvPr>
          <p:cNvSpPr txBox="1">
            <a:spLocks/>
          </p:cNvSpPr>
          <p:nvPr/>
        </p:nvSpPr>
        <p:spPr>
          <a:xfrm>
            <a:off x="483079" y="868302"/>
            <a:ext cx="10870721" cy="5308662"/>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err="1" smtClean="0">
                <a:solidFill>
                  <a:schemeClr val="bg1"/>
                </a:solidFill>
              </a:rPr>
              <a:t>Git</a:t>
            </a:r>
            <a:r>
              <a:rPr lang="en-US" dirty="0" smtClean="0">
                <a:solidFill>
                  <a:schemeClr val="bg1"/>
                </a:solidFill>
              </a:rPr>
              <a:t> has the ability to tag specific points in a repository’s history as being important. Typically, people use this functionality to mark release points (v1.0, v2.0 and so on).</a:t>
            </a:r>
          </a:p>
          <a:p>
            <a:pPr algn="l"/>
            <a:r>
              <a:rPr lang="en-US" dirty="0" smtClean="0">
                <a:solidFill>
                  <a:schemeClr val="bg1"/>
                </a:solidFill>
              </a:rPr>
              <a:t> </a:t>
            </a:r>
          </a:p>
          <a:p>
            <a:pPr algn="l"/>
            <a:r>
              <a:rPr lang="en-US" b="1" dirty="0" smtClean="0">
                <a:solidFill>
                  <a:schemeClr val="bg1"/>
                </a:solidFill>
              </a:rPr>
              <a:t>Listing Your Tags</a:t>
            </a:r>
          </a:p>
          <a:p>
            <a:pPr algn="l"/>
            <a:r>
              <a:rPr lang="en-US" dirty="0" smtClean="0">
                <a:solidFill>
                  <a:schemeClr val="bg1"/>
                </a:solidFill>
              </a:rPr>
              <a:t>Listing the existing tags in </a:t>
            </a:r>
            <a:r>
              <a:rPr lang="en-US" dirty="0" err="1" smtClean="0">
                <a:solidFill>
                  <a:schemeClr val="bg1"/>
                </a:solidFill>
              </a:rPr>
              <a:t>Git</a:t>
            </a:r>
            <a:r>
              <a:rPr lang="en-US" dirty="0" smtClean="0">
                <a:solidFill>
                  <a:schemeClr val="bg1"/>
                </a:solidFill>
              </a:rPr>
              <a:t> is straightforward. Just type </a:t>
            </a:r>
            <a:r>
              <a:rPr lang="en-US" dirty="0" err="1" smtClean="0">
                <a:solidFill>
                  <a:schemeClr val="bg1"/>
                </a:solidFill>
              </a:rPr>
              <a:t>git</a:t>
            </a:r>
            <a:r>
              <a:rPr lang="en-US" dirty="0" smtClean="0">
                <a:solidFill>
                  <a:schemeClr val="bg1"/>
                </a:solidFill>
              </a:rPr>
              <a:t> tag (with optional -l or --list):</a:t>
            </a:r>
          </a:p>
          <a:p>
            <a:pPr algn="l"/>
            <a:r>
              <a:rPr lang="en-US" dirty="0" smtClean="0">
                <a:solidFill>
                  <a:schemeClr val="bg1"/>
                </a:solidFill>
              </a:rPr>
              <a:t>	$ </a:t>
            </a:r>
            <a:r>
              <a:rPr lang="en-US" dirty="0" err="1" smtClean="0">
                <a:solidFill>
                  <a:schemeClr val="bg1"/>
                </a:solidFill>
              </a:rPr>
              <a:t>git</a:t>
            </a:r>
            <a:r>
              <a:rPr lang="en-US" dirty="0" smtClean="0">
                <a:solidFill>
                  <a:schemeClr val="bg1"/>
                </a:solidFill>
              </a:rPr>
              <a:t> tag</a:t>
            </a:r>
          </a:p>
          <a:p>
            <a:pPr algn="l"/>
            <a:r>
              <a:rPr lang="en-US" b="1" dirty="0" smtClean="0">
                <a:solidFill>
                  <a:schemeClr val="bg1"/>
                </a:solidFill>
              </a:rPr>
              <a:t>Creating Tags</a:t>
            </a:r>
          </a:p>
          <a:p>
            <a:pPr algn="l"/>
            <a:r>
              <a:rPr lang="en-US" dirty="0" err="1" smtClean="0">
                <a:solidFill>
                  <a:schemeClr val="bg1"/>
                </a:solidFill>
              </a:rPr>
              <a:t>Git</a:t>
            </a:r>
            <a:r>
              <a:rPr lang="en-US" dirty="0" smtClean="0">
                <a:solidFill>
                  <a:schemeClr val="bg1"/>
                </a:solidFill>
              </a:rPr>
              <a:t> supports two types of tags: </a:t>
            </a:r>
            <a:r>
              <a:rPr lang="en-US" b="1" dirty="0" smtClean="0">
                <a:solidFill>
                  <a:schemeClr val="bg1"/>
                </a:solidFill>
              </a:rPr>
              <a:t>lightweight</a:t>
            </a:r>
            <a:r>
              <a:rPr lang="en-US" dirty="0" smtClean="0">
                <a:solidFill>
                  <a:schemeClr val="bg1"/>
                </a:solidFill>
              </a:rPr>
              <a:t> and </a:t>
            </a:r>
            <a:r>
              <a:rPr lang="en-US" b="1" dirty="0" smtClean="0">
                <a:solidFill>
                  <a:schemeClr val="bg1"/>
                </a:solidFill>
              </a:rPr>
              <a:t>annotated</a:t>
            </a:r>
            <a:r>
              <a:rPr lang="en-US" dirty="0" smtClean="0">
                <a:solidFill>
                  <a:schemeClr val="bg1"/>
                </a:solidFill>
              </a:rPr>
              <a:t>.</a:t>
            </a:r>
          </a:p>
          <a:p>
            <a:pPr algn="l"/>
            <a:r>
              <a:rPr lang="en-US" dirty="0" smtClean="0">
                <a:solidFill>
                  <a:schemeClr val="bg1"/>
                </a:solidFill>
              </a:rPr>
              <a:t>A lightweight tag is very much like a branch that doesn’t change — it’s just a pointer to a specific commit.</a:t>
            </a:r>
          </a:p>
          <a:p>
            <a:pPr algn="l"/>
            <a:r>
              <a:rPr lang="en-US" dirty="0" smtClean="0">
                <a:solidFill>
                  <a:schemeClr val="bg1"/>
                </a:solidFill>
              </a:rPr>
              <a:t>Annotated tags, however, are stored as full objects in the </a:t>
            </a:r>
            <a:r>
              <a:rPr lang="en-US" dirty="0" err="1" smtClean="0">
                <a:solidFill>
                  <a:schemeClr val="bg1"/>
                </a:solidFill>
              </a:rPr>
              <a:t>Git</a:t>
            </a:r>
            <a:r>
              <a:rPr lang="en-US" dirty="0" smtClean="0">
                <a:solidFill>
                  <a:schemeClr val="bg1"/>
                </a:solidFill>
              </a:rPr>
              <a:t> database.</a:t>
            </a:r>
          </a:p>
          <a:p>
            <a:pPr algn="l"/>
            <a:r>
              <a:rPr lang="en-US" dirty="0" smtClean="0">
                <a:solidFill>
                  <a:schemeClr val="bg1"/>
                </a:solidFill>
              </a:rPr>
              <a:t> They’re </a:t>
            </a:r>
            <a:r>
              <a:rPr lang="en-US" dirty="0" err="1" smtClean="0">
                <a:solidFill>
                  <a:schemeClr val="bg1"/>
                </a:solidFill>
              </a:rPr>
              <a:t>checksummed</a:t>
            </a:r>
            <a:r>
              <a:rPr lang="en-US" dirty="0" smtClean="0">
                <a:solidFill>
                  <a:schemeClr val="bg1"/>
                </a:solidFill>
              </a:rPr>
              <a:t>; contain the tagger name, email, and date; have a tagging message; and can be signed and verified with GNU Privacy Guard (GPG). It’s generally recommended that you create annotated tags so you can have all this information; but if you want a temporary tag or for some reason don’t want to keep the other information, lightweight tags are available too.</a:t>
            </a:r>
          </a:p>
          <a:p>
            <a:pPr algn="l"/>
            <a:endParaRPr lang="en-US" b="1" dirty="0" smtClean="0">
              <a:solidFill>
                <a:schemeClr val="bg1"/>
              </a:solidFill>
            </a:endParaRPr>
          </a:p>
          <a:p>
            <a:pPr algn="l"/>
            <a:endParaRPr lang="en-US" dirty="0" smtClean="0">
              <a:solidFill>
                <a:schemeClr val="bg1"/>
              </a:solidFill>
            </a:endParaRPr>
          </a:p>
          <a:p>
            <a:pPr algn="l">
              <a:lnSpc>
                <a:spcPct val="150000"/>
              </a:lnSpc>
            </a:pPr>
            <a:endParaRPr lang="en-US" dirty="0">
              <a:solidFill>
                <a:schemeClr val="bg1"/>
              </a:solidFill>
            </a:endParaRPr>
          </a:p>
        </p:txBody>
      </p:sp>
    </p:spTree>
    <p:extLst>
      <p:ext uri="{BB962C8B-B14F-4D97-AF65-F5344CB8AC3E}">
        <p14:creationId xmlns:p14="http://schemas.microsoft.com/office/powerpoint/2010/main" val="3913195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E3093202-6980-4474-95F2-299578BCE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074" y="0"/>
            <a:ext cx="12192000" cy="685800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3715" y="198256"/>
            <a:ext cx="1293237" cy="395426"/>
          </a:xfrm>
          <a:prstGeom prst="rect">
            <a:avLst/>
          </a:prstGeom>
        </p:spPr>
      </p:pic>
      <p:sp>
        <p:nvSpPr>
          <p:cNvPr id="15" name="Title 1">
            <a:extLst>
              <a:ext uri="{FF2B5EF4-FFF2-40B4-BE49-F238E27FC236}">
                <a16:creationId xmlns="" xmlns:a16="http://schemas.microsoft.com/office/drawing/2014/main" id="{319D06E2-D16F-BD74-2546-1D253E6EC4AB}"/>
              </a:ext>
            </a:extLst>
          </p:cNvPr>
          <p:cNvSpPr txBox="1">
            <a:spLocks/>
          </p:cNvSpPr>
          <p:nvPr/>
        </p:nvSpPr>
        <p:spPr>
          <a:xfrm>
            <a:off x="579408" y="0"/>
            <a:ext cx="10515600" cy="670045"/>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3200" b="1" dirty="0" smtClean="0">
              <a:solidFill>
                <a:srgbClr val="FFC000"/>
              </a:solidFill>
            </a:endParaRPr>
          </a:p>
          <a:p>
            <a:r>
              <a:rPr lang="en-US" sz="2400" b="1" dirty="0" smtClean="0">
                <a:solidFill>
                  <a:srgbClr val="FFC000"/>
                </a:solidFill>
              </a:rPr>
              <a:t>Annotated Tags</a:t>
            </a:r>
          </a:p>
          <a:p>
            <a:endParaRPr lang="en-US" sz="3200" b="1" dirty="0">
              <a:solidFill>
                <a:srgbClr val="FFC000"/>
              </a:solidFill>
            </a:endParaRPr>
          </a:p>
        </p:txBody>
      </p:sp>
      <p:sp>
        <p:nvSpPr>
          <p:cNvPr id="16" name="Content Placeholder 2">
            <a:extLst>
              <a:ext uri="{FF2B5EF4-FFF2-40B4-BE49-F238E27FC236}">
                <a16:creationId xmlns="" xmlns:a16="http://schemas.microsoft.com/office/drawing/2014/main" id="{20FF7B35-F30B-AD4A-4288-E4CA15BE6897}"/>
              </a:ext>
            </a:extLst>
          </p:cNvPr>
          <p:cNvSpPr txBox="1">
            <a:spLocks/>
          </p:cNvSpPr>
          <p:nvPr/>
        </p:nvSpPr>
        <p:spPr>
          <a:xfrm>
            <a:off x="483079" y="868302"/>
            <a:ext cx="10870721" cy="53086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smtClean="0">
                <a:solidFill>
                  <a:schemeClr val="bg1"/>
                </a:solidFill>
              </a:rPr>
              <a:t>Creating an annotated tag in </a:t>
            </a:r>
            <a:r>
              <a:rPr lang="en-US" dirty="0" err="1" smtClean="0">
                <a:solidFill>
                  <a:schemeClr val="bg1"/>
                </a:solidFill>
              </a:rPr>
              <a:t>Git</a:t>
            </a:r>
            <a:r>
              <a:rPr lang="en-US" dirty="0" smtClean="0">
                <a:solidFill>
                  <a:schemeClr val="bg1"/>
                </a:solidFill>
              </a:rPr>
              <a:t> is simple. The easiest way is to specify -a when you run the tag command:</a:t>
            </a:r>
          </a:p>
          <a:p>
            <a:pPr algn="l"/>
            <a:r>
              <a:rPr lang="en-US" dirty="0" smtClean="0">
                <a:solidFill>
                  <a:schemeClr val="bg1"/>
                </a:solidFill>
              </a:rPr>
              <a:t>$ </a:t>
            </a:r>
            <a:r>
              <a:rPr lang="en-US" dirty="0" err="1" smtClean="0">
                <a:solidFill>
                  <a:schemeClr val="bg1"/>
                </a:solidFill>
              </a:rPr>
              <a:t>git</a:t>
            </a:r>
            <a:r>
              <a:rPr lang="en-US" dirty="0" smtClean="0">
                <a:solidFill>
                  <a:schemeClr val="bg1"/>
                </a:solidFill>
              </a:rPr>
              <a:t> tag -a v1.4 -m "my version 1.4" </a:t>
            </a:r>
          </a:p>
          <a:p>
            <a:pPr algn="l"/>
            <a:r>
              <a:rPr lang="en-US" dirty="0" smtClean="0">
                <a:solidFill>
                  <a:schemeClr val="bg1"/>
                </a:solidFill>
              </a:rPr>
              <a:t>$ </a:t>
            </a:r>
            <a:r>
              <a:rPr lang="en-US" dirty="0" err="1" smtClean="0">
                <a:solidFill>
                  <a:schemeClr val="bg1"/>
                </a:solidFill>
              </a:rPr>
              <a:t>git</a:t>
            </a:r>
            <a:r>
              <a:rPr lang="en-US" dirty="0" smtClean="0">
                <a:solidFill>
                  <a:schemeClr val="bg1"/>
                </a:solidFill>
              </a:rPr>
              <a:t> tag </a:t>
            </a:r>
          </a:p>
          <a:p>
            <a:pPr algn="l"/>
            <a:r>
              <a:rPr lang="en-US" dirty="0" smtClean="0">
                <a:solidFill>
                  <a:schemeClr val="bg1"/>
                </a:solidFill>
              </a:rPr>
              <a:t>v0.1 </a:t>
            </a:r>
          </a:p>
          <a:p>
            <a:pPr algn="l"/>
            <a:r>
              <a:rPr lang="en-US" dirty="0" smtClean="0">
                <a:solidFill>
                  <a:schemeClr val="bg1"/>
                </a:solidFill>
              </a:rPr>
              <a:t>v1.3</a:t>
            </a:r>
          </a:p>
          <a:p>
            <a:pPr algn="l"/>
            <a:r>
              <a:rPr lang="en-US" dirty="0" smtClean="0">
                <a:solidFill>
                  <a:schemeClr val="bg1"/>
                </a:solidFill>
              </a:rPr>
              <a:t> v1.4 	The -m specifies a tagging message, which is stored with the tag.</a:t>
            </a:r>
            <a:endParaRPr lang="en-US" dirty="0">
              <a:solidFill>
                <a:schemeClr val="bg1"/>
              </a:solidFill>
            </a:endParaRPr>
          </a:p>
        </p:txBody>
      </p:sp>
    </p:spTree>
    <p:extLst>
      <p:ext uri="{BB962C8B-B14F-4D97-AF65-F5344CB8AC3E}">
        <p14:creationId xmlns:p14="http://schemas.microsoft.com/office/powerpoint/2010/main" val="3913195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E3093202-6980-4474-95F2-299578BCE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074" y="0"/>
            <a:ext cx="12192000" cy="685800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3715" y="198256"/>
            <a:ext cx="1293237" cy="395426"/>
          </a:xfrm>
          <a:prstGeom prst="rect">
            <a:avLst/>
          </a:prstGeom>
        </p:spPr>
      </p:pic>
      <p:sp>
        <p:nvSpPr>
          <p:cNvPr id="15" name="Title 1">
            <a:extLst>
              <a:ext uri="{FF2B5EF4-FFF2-40B4-BE49-F238E27FC236}">
                <a16:creationId xmlns="" xmlns:a16="http://schemas.microsoft.com/office/drawing/2014/main" id="{319D06E2-D16F-BD74-2546-1D253E6EC4AB}"/>
              </a:ext>
            </a:extLst>
          </p:cNvPr>
          <p:cNvSpPr txBox="1">
            <a:spLocks/>
          </p:cNvSpPr>
          <p:nvPr/>
        </p:nvSpPr>
        <p:spPr>
          <a:xfrm>
            <a:off x="579408" y="0"/>
            <a:ext cx="10515600" cy="670045"/>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3200" b="1" dirty="0" smtClean="0">
              <a:solidFill>
                <a:srgbClr val="FFC000"/>
              </a:solidFill>
            </a:endParaRPr>
          </a:p>
          <a:p>
            <a:r>
              <a:rPr lang="en-US" sz="2400" b="1" dirty="0" smtClean="0">
                <a:solidFill>
                  <a:srgbClr val="FFC000"/>
                </a:solidFill>
              </a:rPr>
              <a:t>Lightweight Tags</a:t>
            </a:r>
          </a:p>
          <a:p>
            <a:endParaRPr lang="en-US" sz="3200" b="1" dirty="0">
              <a:solidFill>
                <a:srgbClr val="FFC000"/>
              </a:solidFill>
            </a:endParaRPr>
          </a:p>
        </p:txBody>
      </p:sp>
      <p:sp>
        <p:nvSpPr>
          <p:cNvPr id="16" name="Content Placeholder 2">
            <a:extLst>
              <a:ext uri="{FF2B5EF4-FFF2-40B4-BE49-F238E27FC236}">
                <a16:creationId xmlns="" xmlns:a16="http://schemas.microsoft.com/office/drawing/2014/main" id="{20FF7B35-F30B-AD4A-4288-E4CA15BE6897}"/>
              </a:ext>
            </a:extLst>
          </p:cNvPr>
          <p:cNvSpPr txBox="1">
            <a:spLocks/>
          </p:cNvSpPr>
          <p:nvPr/>
        </p:nvSpPr>
        <p:spPr>
          <a:xfrm>
            <a:off x="483079" y="868302"/>
            <a:ext cx="10870721" cy="53086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smtClean="0">
                <a:solidFill>
                  <a:schemeClr val="bg1"/>
                </a:solidFill>
              </a:rPr>
              <a:t>Another way to tag commits is with a lightweight tag.</a:t>
            </a:r>
          </a:p>
          <a:p>
            <a:pPr algn="l"/>
            <a:r>
              <a:rPr lang="en-US" dirty="0" smtClean="0">
                <a:solidFill>
                  <a:schemeClr val="bg1"/>
                </a:solidFill>
              </a:rPr>
              <a:t> This is basically the commit checksum stored in a file — no other information is kept. To create a lightweight tag, don’t supply any of the -a, -s, or -m options, just provide a tag name:</a:t>
            </a:r>
          </a:p>
          <a:p>
            <a:pPr algn="l"/>
            <a:r>
              <a:rPr lang="en-US" dirty="0" smtClean="0">
                <a:solidFill>
                  <a:schemeClr val="bg1"/>
                </a:solidFill>
              </a:rPr>
              <a:t>	$ </a:t>
            </a:r>
            <a:r>
              <a:rPr lang="en-US" dirty="0" err="1" smtClean="0">
                <a:solidFill>
                  <a:schemeClr val="bg1"/>
                </a:solidFill>
              </a:rPr>
              <a:t>git</a:t>
            </a:r>
            <a:r>
              <a:rPr lang="en-US" dirty="0" smtClean="0">
                <a:solidFill>
                  <a:schemeClr val="bg1"/>
                </a:solidFill>
              </a:rPr>
              <a:t> tag v1.4-lw </a:t>
            </a:r>
          </a:p>
          <a:p>
            <a:pPr algn="l"/>
            <a:r>
              <a:rPr lang="en-US" dirty="0" smtClean="0">
                <a:solidFill>
                  <a:schemeClr val="bg1"/>
                </a:solidFill>
              </a:rPr>
              <a:t>$ </a:t>
            </a:r>
            <a:r>
              <a:rPr lang="en-US" dirty="0" err="1" smtClean="0">
                <a:solidFill>
                  <a:schemeClr val="bg1"/>
                </a:solidFill>
              </a:rPr>
              <a:t>git</a:t>
            </a:r>
            <a:r>
              <a:rPr lang="en-US" dirty="0" smtClean="0">
                <a:solidFill>
                  <a:schemeClr val="bg1"/>
                </a:solidFill>
              </a:rPr>
              <a:t> tag </a:t>
            </a:r>
          </a:p>
          <a:p>
            <a:pPr algn="l"/>
            <a:r>
              <a:rPr lang="en-US" dirty="0" smtClean="0">
                <a:solidFill>
                  <a:schemeClr val="bg1"/>
                </a:solidFill>
              </a:rPr>
              <a:t>v0.1</a:t>
            </a:r>
          </a:p>
          <a:p>
            <a:pPr algn="l"/>
            <a:r>
              <a:rPr lang="en-US" dirty="0" smtClean="0">
                <a:solidFill>
                  <a:schemeClr val="bg1"/>
                </a:solidFill>
              </a:rPr>
              <a:t> v1.3 </a:t>
            </a:r>
          </a:p>
          <a:p>
            <a:pPr algn="l"/>
            <a:r>
              <a:rPr lang="en-US" dirty="0" smtClean="0">
                <a:solidFill>
                  <a:schemeClr val="bg1"/>
                </a:solidFill>
              </a:rPr>
              <a:t>v1.4 </a:t>
            </a:r>
          </a:p>
          <a:p>
            <a:pPr algn="l"/>
            <a:r>
              <a:rPr lang="en-US" dirty="0" smtClean="0">
                <a:solidFill>
                  <a:schemeClr val="bg1"/>
                </a:solidFill>
              </a:rPr>
              <a:t>v1.4-lw </a:t>
            </a:r>
          </a:p>
          <a:p>
            <a:pPr algn="l"/>
            <a:r>
              <a:rPr lang="en-US" dirty="0" smtClean="0">
                <a:solidFill>
                  <a:schemeClr val="bg1"/>
                </a:solidFill>
              </a:rPr>
              <a:t>v1.5</a:t>
            </a:r>
          </a:p>
          <a:p>
            <a:pPr algn="l"/>
            <a:r>
              <a:rPr lang="en-US" dirty="0" smtClean="0">
                <a:solidFill>
                  <a:schemeClr val="bg1"/>
                </a:solidFill>
              </a:rPr>
              <a:t>This time, if you run </a:t>
            </a:r>
            <a:r>
              <a:rPr lang="en-US" dirty="0" err="1" smtClean="0">
                <a:solidFill>
                  <a:schemeClr val="bg1"/>
                </a:solidFill>
              </a:rPr>
              <a:t>git</a:t>
            </a:r>
            <a:r>
              <a:rPr lang="en-US" dirty="0" smtClean="0">
                <a:solidFill>
                  <a:schemeClr val="bg1"/>
                </a:solidFill>
              </a:rPr>
              <a:t> show on the tag, you don’t see the extra tag information.</a:t>
            </a:r>
          </a:p>
          <a:p>
            <a:pPr algn="l"/>
            <a:endParaRPr lang="en-US" dirty="0">
              <a:solidFill>
                <a:schemeClr val="bg1"/>
              </a:solidFill>
            </a:endParaRPr>
          </a:p>
        </p:txBody>
      </p:sp>
    </p:spTree>
    <p:extLst>
      <p:ext uri="{BB962C8B-B14F-4D97-AF65-F5344CB8AC3E}">
        <p14:creationId xmlns:p14="http://schemas.microsoft.com/office/powerpoint/2010/main" val="3913195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E3093202-6980-4474-95F2-299578BCE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074" y="0"/>
            <a:ext cx="12192000" cy="685800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3715" y="198256"/>
            <a:ext cx="1293237" cy="395426"/>
          </a:xfrm>
          <a:prstGeom prst="rect">
            <a:avLst/>
          </a:prstGeom>
        </p:spPr>
      </p:pic>
      <p:sp>
        <p:nvSpPr>
          <p:cNvPr id="15" name="Title 1">
            <a:extLst>
              <a:ext uri="{FF2B5EF4-FFF2-40B4-BE49-F238E27FC236}">
                <a16:creationId xmlns="" xmlns:a16="http://schemas.microsoft.com/office/drawing/2014/main" id="{319D06E2-D16F-BD74-2546-1D253E6EC4AB}"/>
              </a:ext>
            </a:extLst>
          </p:cNvPr>
          <p:cNvSpPr txBox="1">
            <a:spLocks/>
          </p:cNvSpPr>
          <p:nvPr/>
        </p:nvSpPr>
        <p:spPr>
          <a:xfrm>
            <a:off x="579408" y="0"/>
            <a:ext cx="10515600" cy="670045"/>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3200" b="1" dirty="0" smtClean="0">
              <a:solidFill>
                <a:srgbClr val="FFC000"/>
              </a:solidFill>
            </a:endParaRPr>
          </a:p>
          <a:p>
            <a:r>
              <a:rPr lang="en-US" sz="2400" b="1" dirty="0" smtClean="0">
                <a:solidFill>
                  <a:srgbClr val="FFC000"/>
                </a:solidFill>
              </a:rPr>
              <a:t>Tagging Later</a:t>
            </a:r>
          </a:p>
          <a:p>
            <a:endParaRPr lang="en-US" sz="3200" b="1" dirty="0">
              <a:solidFill>
                <a:srgbClr val="FFC000"/>
              </a:solidFill>
            </a:endParaRPr>
          </a:p>
        </p:txBody>
      </p:sp>
      <p:sp>
        <p:nvSpPr>
          <p:cNvPr id="16" name="Content Placeholder 2">
            <a:extLst>
              <a:ext uri="{FF2B5EF4-FFF2-40B4-BE49-F238E27FC236}">
                <a16:creationId xmlns="" xmlns:a16="http://schemas.microsoft.com/office/drawing/2014/main" id="{20FF7B35-F30B-AD4A-4288-E4CA15BE6897}"/>
              </a:ext>
            </a:extLst>
          </p:cNvPr>
          <p:cNvSpPr txBox="1">
            <a:spLocks/>
          </p:cNvSpPr>
          <p:nvPr/>
        </p:nvSpPr>
        <p:spPr>
          <a:xfrm>
            <a:off x="483079" y="868302"/>
            <a:ext cx="10870721" cy="5308662"/>
          </a:xfrm>
          <a:prstGeom prst="rect">
            <a:avLst/>
          </a:prstGeom>
        </p:spPr>
        <p:txBody>
          <a:bodyPr vert="horz" lIns="91440" tIns="45720" rIns="91440" bIns="45720" rtlCol="0">
            <a:normAutofit fontScale="850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smtClean="0">
                <a:solidFill>
                  <a:schemeClr val="bg1"/>
                </a:solidFill>
              </a:rPr>
              <a:t>You can also tag commits after you’ve moved past them. </a:t>
            </a:r>
          </a:p>
          <a:p>
            <a:pPr algn="l"/>
            <a:r>
              <a:rPr lang="en-US" dirty="0" smtClean="0">
                <a:solidFill>
                  <a:schemeClr val="bg1"/>
                </a:solidFill>
              </a:rPr>
              <a:t>$ </a:t>
            </a:r>
            <a:r>
              <a:rPr lang="en-US" dirty="0" err="1" smtClean="0">
                <a:solidFill>
                  <a:schemeClr val="bg1"/>
                </a:solidFill>
              </a:rPr>
              <a:t>git</a:t>
            </a:r>
            <a:r>
              <a:rPr lang="en-US" dirty="0" smtClean="0">
                <a:solidFill>
                  <a:schemeClr val="bg1"/>
                </a:solidFill>
              </a:rPr>
              <a:t> log --pretty=</a:t>
            </a:r>
            <a:r>
              <a:rPr lang="en-US" dirty="0" err="1" smtClean="0">
                <a:solidFill>
                  <a:schemeClr val="bg1"/>
                </a:solidFill>
              </a:rPr>
              <a:t>oneline</a:t>
            </a:r>
            <a:endParaRPr lang="en-US" dirty="0" smtClean="0">
              <a:solidFill>
                <a:schemeClr val="bg1"/>
              </a:solidFill>
            </a:endParaRPr>
          </a:p>
          <a:p>
            <a:pPr algn="l"/>
            <a:r>
              <a:rPr lang="en-US" b="1" dirty="0" smtClean="0">
                <a:solidFill>
                  <a:schemeClr val="bg1"/>
                </a:solidFill>
              </a:rPr>
              <a:t>Sharing Tags</a:t>
            </a:r>
          </a:p>
          <a:p>
            <a:pPr algn="l"/>
            <a:r>
              <a:rPr lang="en-US" dirty="0" smtClean="0">
                <a:solidFill>
                  <a:schemeClr val="bg1"/>
                </a:solidFill>
              </a:rPr>
              <a:t>the </a:t>
            </a:r>
            <a:r>
              <a:rPr lang="en-US" dirty="0" err="1" smtClean="0">
                <a:solidFill>
                  <a:schemeClr val="bg1"/>
                </a:solidFill>
              </a:rPr>
              <a:t>git</a:t>
            </a:r>
            <a:r>
              <a:rPr lang="en-US" dirty="0" smtClean="0">
                <a:solidFill>
                  <a:schemeClr val="bg1"/>
                </a:solidFill>
              </a:rPr>
              <a:t> push command doesn’t transfer tags to remote servers. </a:t>
            </a:r>
          </a:p>
          <a:p>
            <a:pPr algn="l"/>
            <a:r>
              <a:rPr lang="en-US" dirty="0" smtClean="0">
                <a:solidFill>
                  <a:schemeClr val="bg1"/>
                </a:solidFill>
              </a:rPr>
              <a:t>You will have to explicitly push tags to a shared server after you have created them. </a:t>
            </a:r>
          </a:p>
          <a:p>
            <a:pPr algn="l"/>
            <a:r>
              <a:rPr lang="en-US" dirty="0" smtClean="0">
                <a:solidFill>
                  <a:schemeClr val="bg1"/>
                </a:solidFill>
              </a:rPr>
              <a:t>This process is just like sharing remote branches — you can run </a:t>
            </a:r>
            <a:r>
              <a:rPr lang="en-US" dirty="0" err="1" smtClean="0">
                <a:solidFill>
                  <a:schemeClr val="bg1"/>
                </a:solidFill>
              </a:rPr>
              <a:t>git</a:t>
            </a:r>
            <a:r>
              <a:rPr lang="en-US" dirty="0" smtClean="0">
                <a:solidFill>
                  <a:schemeClr val="bg1"/>
                </a:solidFill>
              </a:rPr>
              <a:t> push origin &lt;</a:t>
            </a:r>
            <a:r>
              <a:rPr lang="en-US" dirty="0" err="1" smtClean="0">
                <a:solidFill>
                  <a:schemeClr val="bg1"/>
                </a:solidFill>
              </a:rPr>
              <a:t>tagname</a:t>
            </a:r>
            <a:r>
              <a:rPr lang="en-US" dirty="0" smtClean="0">
                <a:solidFill>
                  <a:schemeClr val="bg1"/>
                </a:solidFill>
              </a:rPr>
              <a:t>&gt;.</a:t>
            </a:r>
          </a:p>
          <a:p>
            <a:pPr algn="l"/>
            <a:r>
              <a:rPr lang="en-US" dirty="0" smtClean="0">
                <a:solidFill>
                  <a:schemeClr val="bg1"/>
                </a:solidFill>
              </a:rPr>
              <a:t>	$ </a:t>
            </a:r>
            <a:r>
              <a:rPr lang="en-US" dirty="0" err="1" smtClean="0">
                <a:solidFill>
                  <a:schemeClr val="bg1"/>
                </a:solidFill>
              </a:rPr>
              <a:t>git</a:t>
            </a:r>
            <a:r>
              <a:rPr lang="en-US" dirty="0" smtClean="0">
                <a:solidFill>
                  <a:schemeClr val="bg1"/>
                </a:solidFill>
              </a:rPr>
              <a:t> push origin v1.5</a:t>
            </a:r>
          </a:p>
          <a:p>
            <a:pPr algn="l"/>
            <a:r>
              <a:rPr lang="en-US" b="1" dirty="0" smtClean="0">
                <a:solidFill>
                  <a:schemeClr val="bg1"/>
                </a:solidFill>
              </a:rPr>
              <a:t>Deleting Tags</a:t>
            </a:r>
          </a:p>
          <a:p>
            <a:pPr algn="l"/>
            <a:r>
              <a:rPr lang="en-US" dirty="0" smtClean="0">
                <a:solidFill>
                  <a:schemeClr val="bg1"/>
                </a:solidFill>
              </a:rPr>
              <a:t>To delete a tag on your local repository, you can use </a:t>
            </a:r>
            <a:r>
              <a:rPr lang="en-US" dirty="0" err="1" smtClean="0">
                <a:solidFill>
                  <a:schemeClr val="bg1"/>
                </a:solidFill>
              </a:rPr>
              <a:t>git</a:t>
            </a:r>
            <a:r>
              <a:rPr lang="en-US" dirty="0" smtClean="0">
                <a:solidFill>
                  <a:schemeClr val="bg1"/>
                </a:solidFill>
              </a:rPr>
              <a:t> tag -d &lt;</a:t>
            </a:r>
            <a:r>
              <a:rPr lang="en-US" dirty="0" err="1" smtClean="0">
                <a:solidFill>
                  <a:schemeClr val="bg1"/>
                </a:solidFill>
              </a:rPr>
              <a:t>tagname</a:t>
            </a:r>
            <a:r>
              <a:rPr lang="en-US" dirty="0" smtClean="0">
                <a:solidFill>
                  <a:schemeClr val="bg1"/>
                </a:solidFill>
              </a:rPr>
              <a:t>&gt;. For example, we could remove our lightweight tag above as follows:</a:t>
            </a:r>
          </a:p>
          <a:p>
            <a:pPr algn="l"/>
            <a:r>
              <a:rPr lang="en-US" dirty="0" smtClean="0">
                <a:solidFill>
                  <a:schemeClr val="bg1"/>
                </a:solidFill>
              </a:rPr>
              <a:t>	$ </a:t>
            </a:r>
            <a:r>
              <a:rPr lang="en-US" dirty="0" err="1" smtClean="0">
                <a:solidFill>
                  <a:schemeClr val="bg1"/>
                </a:solidFill>
              </a:rPr>
              <a:t>git</a:t>
            </a:r>
            <a:r>
              <a:rPr lang="en-US" dirty="0" smtClean="0">
                <a:solidFill>
                  <a:schemeClr val="bg1"/>
                </a:solidFill>
              </a:rPr>
              <a:t> tag -d v1.4-lw </a:t>
            </a:r>
          </a:p>
          <a:p>
            <a:pPr algn="l"/>
            <a:r>
              <a:rPr lang="en-US" b="1" dirty="0" smtClean="0">
                <a:solidFill>
                  <a:schemeClr val="bg1"/>
                </a:solidFill>
              </a:rPr>
              <a:t>Checking out Tags</a:t>
            </a:r>
          </a:p>
          <a:p>
            <a:pPr algn="l"/>
            <a:r>
              <a:rPr lang="en-US" dirty="0" smtClean="0">
                <a:solidFill>
                  <a:schemeClr val="bg1"/>
                </a:solidFill>
              </a:rPr>
              <a:t>f you want to view the versions of files a tag is pointing to, you can do a </a:t>
            </a:r>
            <a:r>
              <a:rPr lang="en-US" dirty="0" err="1" smtClean="0">
                <a:solidFill>
                  <a:schemeClr val="bg1"/>
                </a:solidFill>
              </a:rPr>
              <a:t>git</a:t>
            </a:r>
            <a:r>
              <a:rPr lang="en-US" dirty="0" smtClean="0">
                <a:solidFill>
                  <a:schemeClr val="bg1"/>
                </a:solidFill>
              </a:rPr>
              <a:t> checkout of that tag, although this puts your repository in “detached HEAD” state, which has some ill side effects:</a:t>
            </a:r>
          </a:p>
          <a:p>
            <a:pPr algn="l"/>
            <a:r>
              <a:rPr lang="en-US" dirty="0" smtClean="0">
                <a:solidFill>
                  <a:schemeClr val="bg1"/>
                </a:solidFill>
              </a:rPr>
              <a:t>$ </a:t>
            </a:r>
            <a:r>
              <a:rPr lang="en-US" dirty="0" err="1" smtClean="0">
                <a:solidFill>
                  <a:schemeClr val="bg1"/>
                </a:solidFill>
              </a:rPr>
              <a:t>git</a:t>
            </a:r>
            <a:r>
              <a:rPr lang="en-US" dirty="0" smtClean="0">
                <a:solidFill>
                  <a:schemeClr val="bg1"/>
                </a:solidFill>
              </a:rPr>
              <a:t> checkout v2.0.0</a:t>
            </a:r>
          </a:p>
          <a:p>
            <a:pPr algn="l"/>
            <a:endParaRPr lang="en-US" b="1" dirty="0" smtClean="0">
              <a:solidFill>
                <a:schemeClr val="bg1"/>
              </a:solidFill>
            </a:endParaRPr>
          </a:p>
          <a:p>
            <a:pPr algn="l"/>
            <a:endParaRPr lang="en-US" dirty="0" smtClean="0">
              <a:solidFill>
                <a:schemeClr val="bg1"/>
              </a:solidFill>
            </a:endParaRPr>
          </a:p>
          <a:p>
            <a:pPr algn="l"/>
            <a:endParaRPr lang="en-US" dirty="0">
              <a:solidFill>
                <a:schemeClr val="bg1"/>
              </a:solidFill>
            </a:endParaRPr>
          </a:p>
        </p:txBody>
      </p:sp>
    </p:spTree>
    <p:extLst>
      <p:ext uri="{BB962C8B-B14F-4D97-AF65-F5344CB8AC3E}">
        <p14:creationId xmlns:p14="http://schemas.microsoft.com/office/powerpoint/2010/main" val="39131954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E3093202-6980-4474-95F2-299578BCE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074" y="0"/>
            <a:ext cx="12192000" cy="685800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3715" y="198256"/>
            <a:ext cx="1293237" cy="395426"/>
          </a:xfrm>
          <a:prstGeom prst="rect">
            <a:avLst/>
          </a:prstGeom>
        </p:spPr>
      </p:pic>
      <p:sp>
        <p:nvSpPr>
          <p:cNvPr id="15" name="Title 1">
            <a:extLst>
              <a:ext uri="{FF2B5EF4-FFF2-40B4-BE49-F238E27FC236}">
                <a16:creationId xmlns="" xmlns:a16="http://schemas.microsoft.com/office/drawing/2014/main" id="{319D06E2-D16F-BD74-2546-1D253E6EC4AB}"/>
              </a:ext>
            </a:extLst>
          </p:cNvPr>
          <p:cNvSpPr txBox="1">
            <a:spLocks/>
          </p:cNvSpPr>
          <p:nvPr/>
        </p:nvSpPr>
        <p:spPr>
          <a:xfrm>
            <a:off x="579408" y="0"/>
            <a:ext cx="10515600" cy="670045"/>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3200" b="1" dirty="0" smtClean="0">
              <a:solidFill>
                <a:srgbClr val="FFC000"/>
              </a:solidFill>
            </a:endParaRPr>
          </a:p>
          <a:p>
            <a:r>
              <a:rPr lang="en-US" sz="2400" dirty="0" err="1" smtClean="0">
                <a:solidFill>
                  <a:srgbClr val="FFC000"/>
                </a:solidFill>
              </a:rPr>
              <a:t>Git</a:t>
            </a:r>
            <a:r>
              <a:rPr lang="en-US" sz="2400" dirty="0" smtClean="0">
                <a:solidFill>
                  <a:srgbClr val="FFC000"/>
                </a:solidFill>
              </a:rPr>
              <a:t> Aliases</a:t>
            </a:r>
          </a:p>
          <a:p>
            <a:endParaRPr lang="en-US" sz="3200" b="1" dirty="0">
              <a:solidFill>
                <a:srgbClr val="FFC000"/>
              </a:solidFill>
            </a:endParaRPr>
          </a:p>
        </p:txBody>
      </p:sp>
      <p:sp>
        <p:nvSpPr>
          <p:cNvPr id="16" name="Content Placeholder 2">
            <a:extLst>
              <a:ext uri="{FF2B5EF4-FFF2-40B4-BE49-F238E27FC236}">
                <a16:creationId xmlns="" xmlns:a16="http://schemas.microsoft.com/office/drawing/2014/main" id="{20FF7B35-F30B-AD4A-4288-E4CA15BE6897}"/>
              </a:ext>
            </a:extLst>
          </p:cNvPr>
          <p:cNvSpPr txBox="1">
            <a:spLocks/>
          </p:cNvSpPr>
          <p:nvPr/>
        </p:nvSpPr>
        <p:spPr>
          <a:xfrm>
            <a:off x="483079" y="868302"/>
            <a:ext cx="10870721" cy="53086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err="1" smtClean="0">
                <a:solidFill>
                  <a:schemeClr val="bg1"/>
                </a:solidFill>
              </a:rPr>
              <a:t>Git</a:t>
            </a:r>
            <a:r>
              <a:rPr lang="en-US" dirty="0" smtClean="0">
                <a:solidFill>
                  <a:schemeClr val="bg1"/>
                </a:solidFill>
              </a:rPr>
              <a:t> doesn’t automatically infer your command if you type it in partially. </a:t>
            </a:r>
          </a:p>
          <a:p>
            <a:pPr algn="l"/>
            <a:r>
              <a:rPr lang="en-US" dirty="0" smtClean="0">
                <a:solidFill>
                  <a:schemeClr val="bg1"/>
                </a:solidFill>
              </a:rPr>
              <a:t>If you don’t want to type the entire text of each of the </a:t>
            </a:r>
            <a:r>
              <a:rPr lang="en-US" dirty="0" err="1" smtClean="0">
                <a:solidFill>
                  <a:schemeClr val="bg1"/>
                </a:solidFill>
              </a:rPr>
              <a:t>Git</a:t>
            </a:r>
            <a:r>
              <a:rPr lang="en-US" dirty="0" smtClean="0">
                <a:solidFill>
                  <a:schemeClr val="bg1"/>
                </a:solidFill>
              </a:rPr>
              <a:t> commands,</a:t>
            </a:r>
          </a:p>
          <a:p>
            <a:pPr algn="l"/>
            <a:r>
              <a:rPr lang="en-US" dirty="0" smtClean="0">
                <a:solidFill>
                  <a:schemeClr val="bg1"/>
                </a:solidFill>
              </a:rPr>
              <a:t> you can easily set up an alias for each command using</a:t>
            </a:r>
          </a:p>
          <a:p>
            <a:pPr algn="l"/>
            <a:r>
              <a:rPr lang="en-US" dirty="0" smtClean="0">
                <a:solidFill>
                  <a:schemeClr val="bg1"/>
                </a:solidFill>
              </a:rPr>
              <a:t>	 </a:t>
            </a:r>
            <a:r>
              <a:rPr lang="en-US" dirty="0" err="1" smtClean="0">
                <a:solidFill>
                  <a:schemeClr val="bg1"/>
                </a:solidFill>
              </a:rPr>
              <a:t>git</a:t>
            </a:r>
            <a:r>
              <a:rPr lang="en-US" dirty="0" smtClean="0">
                <a:solidFill>
                  <a:schemeClr val="bg1"/>
                </a:solidFill>
              </a:rPr>
              <a:t> </a:t>
            </a:r>
            <a:r>
              <a:rPr lang="en-US" dirty="0" err="1" smtClean="0">
                <a:solidFill>
                  <a:schemeClr val="bg1"/>
                </a:solidFill>
              </a:rPr>
              <a:t>config</a:t>
            </a:r>
            <a:r>
              <a:rPr lang="en-US" dirty="0" smtClean="0">
                <a:solidFill>
                  <a:schemeClr val="bg1"/>
                </a:solidFill>
              </a:rPr>
              <a:t>.</a:t>
            </a:r>
          </a:p>
          <a:p>
            <a:pPr algn="l"/>
            <a:r>
              <a:rPr lang="en-US" dirty="0" smtClean="0">
                <a:solidFill>
                  <a:schemeClr val="bg1"/>
                </a:solidFill>
              </a:rPr>
              <a:t>$ </a:t>
            </a:r>
            <a:r>
              <a:rPr lang="en-US" dirty="0" err="1" smtClean="0">
                <a:solidFill>
                  <a:schemeClr val="bg1"/>
                </a:solidFill>
              </a:rPr>
              <a:t>git</a:t>
            </a:r>
            <a:r>
              <a:rPr lang="en-US" dirty="0" smtClean="0">
                <a:solidFill>
                  <a:schemeClr val="bg1"/>
                </a:solidFill>
              </a:rPr>
              <a:t> </a:t>
            </a:r>
            <a:r>
              <a:rPr lang="en-US" dirty="0" err="1" smtClean="0">
                <a:solidFill>
                  <a:schemeClr val="bg1"/>
                </a:solidFill>
              </a:rPr>
              <a:t>config</a:t>
            </a:r>
            <a:r>
              <a:rPr lang="en-US" dirty="0" smtClean="0">
                <a:solidFill>
                  <a:schemeClr val="bg1"/>
                </a:solidFill>
              </a:rPr>
              <a:t> --global alias.co checkout</a:t>
            </a:r>
          </a:p>
          <a:p>
            <a:pPr algn="l"/>
            <a:r>
              <a:rPr lang="en-US" dirty="0" smtClean="0">
                <a:solidFill>
                  <a:schemeClr val="bg1"/>
                </a:solidFill>
              </a:rPr>
              <a:t> $ </a:t>
            </a:r>
            <a:r>
              <a:rPr lang="en-US" dirty="0" err="1" smtClean="0">
                <a:solidFill>
                  <a:schemeClr val="bg1"/>
                </a:solidFill>
              </a:rPr>
              <a:t>git</a:t>
            </a:r>
            <a:r>
              <a:rPr lang="en-US" dirty="0" smtClean="0">
                <a:solidFill>
                  <a:schemeClr val="bg1"/>
                </a:solidFill>
              </a:rPr>
              <a:t> </a:t>
            </a:r>
            <a:r>
              <a:rPr lang="en-US" dirty="0" err="1" smtClean="0">
                <a:solidFill>
                  <a:schemeClr val="bg1"/>
                </a:solidFill>
              </a:rPr>
              <a:t>config</a:t>
            </a:r>
            <a:r>
              <a:rPr lang="en-US" dirty="0" smtClean="0">
                <a:solidFill>
                  <a:schemeClr val="bg1"/>
                </a:solidFill>
              </a:rPr>
              <a:t> --global alias.br branch </a:t>
            </a:r>
          </a:p>
          <a:p>
            <a:pPr algn="l"/>
            <a:r>
              <a:rPr lang="en-US" dirty="0" smtClean="0">
                <a:solidFill>
                  <a:schemeClr val="bg1"/>
                </a:solidFill>
              </a:rPr>
              <a:t>$ </a:t>
            </a:r>
            <a:r>
              <a:rPr lang="en-US" dirty="0" err="1" smtClean="0">
                <a:solidFill>
                  <a:schemeClr val="bg1"/>
                </a:solidFill>
              </a:rPr>
              <a:t>git</a:t>
            </a:r>
            <a:r>
              <a:rPr lang="en-US" dirty="0" smtClean="0">
                <a:solidFill>
                  <a:schemeClr val="bg1"/>
                </a:solidFill>
              </a:rPr>
              <a:t> </a:t>
            </a:r>
            <a:r>
              <a:rPr lang="en-US" dirty="0" err="1" smtClean="0">
                <a:solidFill>
                  <a:schemeClr val="bg1"/>
                </a:solidFill>
              </a:rPr>
              <a:t>config</a:t>
            </a:r>
            <a:r>
              <a:rPr lang="en-US" dirty="0" smtClean="0">
                <a:solidFill>
                  <a:schemeClr val="bg1"/>
                </a:solidFill>
              </a:rPr>
              <a:t> --global alias.ci commit </a:t>
            </a:r>
          </a:p>
          <a:p>
            <a:pPr algn="l"/>
            <a:r>
              <a:rPr lang="en-US" dirty="0" smtClean="0">
                <a:solidFill>
                  <a:schemeClr val="bg1"/>
                </a:solidFill>
              </a:rPr>
              <a:t>$ </a:t>
            </a:r>
            <a:r>
              <a:rPr lang="en-US" dirty="0" err="1" smtClean="0">
                <a:solidFill>
                  <a:schemeClr val="bg1"/>
                </a:solidFill>
              </a:rPr>
              <a:t>git</a:t>
            </a:r>
            <a:r>
              <a:rPr lang="en-US" dirty="0" smtClean="0">
                <a:solidFill>
                  <a:schemeClr val="bg1"/>
                </a:solidFill>
              </a:rPr>
              <a:t> </a:t>
            </a:r>
            <a:r>
              <a:rPr lang="en-US" dirty="0" err="1" smtClean="0">
                <a:solidFill>
                  <a:schemeClr val="bg1"/>
                </a:solidFill>
              </a:rPr>
              <a:t>config</a:t>
            </a:r>
            <a:r>
              <a:rPr lang="en-US" dirty="0" smtClean="0">
                <a:solidFill>
                  <a:schemeClr val="bg1"/>
                </a:solidFill>
              </a:rPr>
              <a:t> --global alias.st status</a:t>
            </a:r>
            <a:endParaRPr lang="en-US" dirty="0">
              <a:solidFill>
                <a:schemeClr val="bg1"/>
              </a:solidFill>
            </a:endParaRPr>
          </a:p>
        </p:txBody>
      </p:sp>
    </p:spTree>
    <p:extLst>
      <p:ext uri="{BB962C8B-B14F-4D97-AF65-F5344CB8AC3E}">
        <p14:creationId xmlns:p14="http://schemas.microsoft.com/office/powerpoint/2010/main" val="39131954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E3093202-6980-4474-95F2-299578BCE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074" y="0"/>
            <a:ext cx="12192000" cy="685800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3715" y="198256"/>
            <a:ext cx="1293237" cy="395426"/>
          </a:xfrm>
          <a:prstGeom prst="rect">
            <a:avLst/>
          </a:prstGeom>
        </p:spPr>
      </p:pic>
      <p:sp>
        <p:nvSpPr>
          <p:cNvPr id="15" name="Title 1">
            <a:extLst>
              <a:ext uri="{FF2B5EF4-FFF2-40B4-BE49-F238E27FC236}">
                <a16:creationId xmlns="" xmlns:a16="http://schemas.microsoft.com/office/drawing/2014/main" id="{319D06E2-D16F-BD74-2546-1D253E6EC4AB}"/>
              </a:ext>
            </a:extLst>
          </p:cNvPr>
          <p:cNvSpPr txBox="1">
            <a:spLocks/>
          </p:cNvSpPr>
          <p:nvPr/>
        </p:nvSpPr>
        <p:spPr>
          <a:xfrm>
            <a:off x="579408" y="0"/>
            <a:ext cx="10515600" cy="670045"/>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3200" b="1" dirty="0" smtClean="0">
              <a:solidFill>
                <a:srgbClr val="FFC000"/>
              </a:solidFill>
            </a:endParaRPr>
          </a:p>
          <a:p>
            <a:r>
              <a:rPr lang="en-US" sz="2400" b="1" dirty="0" smtClean="0">
                <a:solidFill>
                  <a:srgbClr val="FFC000"/>
                </a:solidFill>
              </a:rPr>
              <a:t>Basic Branching and Merging</a:t>
            </a:r>
          </a:p>
          <a:p>
            <a:endParaRPr lang="en-US" sz="3200" b="1" dirty="0">
              <a:solidFill>
                <a:srgbClr val="FFC000"/>
              </a:solidFill>
            </a:endParaRPr>
          </a:p>
        </p:txBody>
      </p:sp>
      <p:sp>
        <p:nvSpPr>
          <p:cNvPr id="16" name="Content Placeholder 2">
            <a:extLst>
              <a:ext uri="{FF2B5EF4-FFF2-40B4-BE49-F238E27FC236}">
                <a16:creationId xmlns="" xmlns:a16="http://schemas.microsoft.com/office/drawing/2014/main" id="{20FF7B35-F30B-AD4A-4288-E4CA15BE6897}"/>
              </a:ext>
            </a:extLst>
          </p:cNvPr>
          <p:cNvSpPr txBox="1">
            <a:spLocks/>
          </p:cNvSpPr>
          <p:nvPr/>
        </p:nvSpPr>
        <p:spPr>
          <a:xfrm>
            <a:off x="483079" y="868302"/>
            <a:ext cx="10870721" cy="5308662"/>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smtClean="0">
                <a:solidFill>
                  <a:schemeClr val="bg1"/>
                </a:solidFill>
              </a:rPr>
              <a:t>To create a new branch and switch to it at the same time, you can run the </a:t>
            </a:r>
            <a:r>
              <a:rPr lang="en-US" dirty="0" err="1" smtClean="0">
                <a:solidFill>
                  <a:schemeClr val="bg1"/>
                </a:solidFill>
              </a:rPr>
              <a:t>git</a:t>
            </a:r>
            <a:r>
              <a:rPr lang="en-US" dirty="0" smtClean="0">
                <a:solidFill>
                  <a:schemeClr val="bg1"/>
                </a:solidFill>
              </a:rPr>
              <a:t> checkout command with the -b switch:</a:t>
            </a:r>
          </a:p>
          <a:p>
            <a:pPr algn="l"/>
            <a:r>
              <a:rPr lang="en-US" dirty="0" smtClean="0">
                <a:solidFill>
                  <a:schemeClr val="bg1"/>
                </a:solidFill>
              </a:rPr>
              <a:t>	$ </a:t>
            </a:r>
            <a:r>
              <a:rPr lang="en-US" dirty="0" err="1" smtClean="0">
                <a:solidFill>
                  <a:schemeClr val="bg1"/>
                </a:solidFill>
              </a:rPr>
              <a:t>git</a:t>
            </a:r>
            <a:r>
              <a:rPr lang="en-US" dirty="0" smtClean="0">
                <a:solidFill>
                  <a:schemeClr val="bg1"/>
                </a:solidFill>
              </a:rPr>
              <a:t> checkout -b iss53 </a:t>
            </a:r>
          </a:p>
          <a:p>
            <a:pPr algn="l"/>
            <a:r>
              <a:rPr lang="en-US" dirty="0" smtClean="0">
                <a:solidFill>
                  <a:schemeClr val="bg1"/>
                </a:solidFill>
              </a:rPr>
              <a:t>	Switched to a new branch "iss53“</a:t>
            </a:r>
          </a:p>
          <a:p>
            <a:pPr algn="l"/>
            <a:endParaRPr lang="en-US" dirty="0" smtClean="0">
              <a:solidFill>
                <a:schemeClr val="bg1"/>
              </a:solidFill>
            </a:endParaRPr>
          </a:p>
          <a:p>
            <a:pPr algn="l"/>
            <a:r>
              <a:rPr lang="en-US" dirty="0" smtClean="0">
                <a:solidFill>
                  <a:schemeClr val="bg1"/>
                </a:solidFill>
              </a:rPr>
              <a:t>Suppose you’ve decided that your issue #53 work is complete and ready to be merged into your master branch. </a:t>
            </a:r>
          </a:p>
          <a:p>
            <a:pPr algn="l"/>
            <a:r>
              <a:rPr lang="en-US" dirty="0" smtClean="0">
                <a:solidFill>
                  <a:schemeClr val="bg1"/>
                </a:solidFill>
              </a:rPr>
              <a:t>In order to do that, you’ll merge your iss53 branch into master, much like you merged your </a:t>
            </a:r>
            <a:r>
              <a:rPr lang="en-US" dirty="0" err="1" smtClean="0">
                <a:solidFill>
                  <a:schemeClr val="bg1"/>
                </a:solidFill>
              </a:rPr>
              <a:t>hotfix</a:t>
            </a:r>
            <a:r>
              <a:rPr lang="en-US" dirty="0" smtClean="0">
                <a:solidFill>
                  <a:schemeClr val="bg1"/>
                </a:solidFill>
              </a:rPr>
              <a:t> branch earlier. </a:t>
            </a:r>
          </a:p>
          <a:p>
            <a:pPr algn="l"/>
            <a:r>
              <a:rPr lang="en-US" dirty="0" smtClean="0">
                <a:solidFill>
                  <a:schemeClr val="bg1"/>
                </a:solidFill>
              </a:rPr>
              <a:t>All you have to do is check out the branch you wish to merge into and then run the </a:t>
            </a:r>
            <a:r>
              <a:rPr lang="en-US" dirty="0" err="1" smtClean="0">
                <a:solidFill>
                  <a:schemeClr val="bg1"/>
                </a:solidFill>
              </a:rPr>
              <a:t>git</a:t>
            </a:r>
            <a:r>
              <a:rPr lang="en-US" dirty="0" smtClean="0">
                <a:solidFill>
                  <a:schemeClr val="bg1"/>
                </a:solidFill>
              </a:rPr>
              <a:t> merge command:</a:t>
            </a:r>
          </a:p>
          <a:p>
            <a:pPr algn="l"/>
            <a:r>
              <a:rPr lang="en-US" dirty="0" smtClean="0">
                <a:solidFill>
                  <a:schemeClr val="bg1"/>
                </a:solidFill>
              </a:rPr>
              <a:t>	$ </a:t>
            </a:r>
            <a:r>
              <a:rPr lang="en-US" dirty="0" err="1" smtClean="0">
                <a:solidFill>
                  <a:schemeClr val="bg1"/>
                </a:solidFill>
              </a:rPr>
              <a:t>git</a:t>
            </a:r>
            <a:r>
              <a:rPr lang="en-US" dirty="0" smtClean="0">
                <a:solidFill>
                  <a:schemeClr val="bg1"/>
                </a:solidFill>
              </a:rPr>
              <a:t> checkout master </a:t>
            </a:r>
          </a:p>
          <a:p>
            <a:pPr algn="l"/>
            <a:r>
              <a:rPr lang="en-US" dirty="0" smtClean="0">
                <a:solidFill>
                  <a:schemeClr val="bg1"/>
                </a:solidFill>
              </a:rPr>
              <a:t>Switched to branch 'master' </a:t>
            </a:r>
          </a:p>
          <a:p>
            <a:pPr algn="l"/>
            <a:r>
              <a:rPr lang="en-US" dirty="0" smtClean="0">
                <a:solidFill>
                  <a:schemeClr val="bg1"/>
                </a:solidFill>
              </a:rPr>
              <a:t>$ </a:t>
            </a:r>
            <a:r>
              <a:rPr lang="en-US" dirty="0" err="1" smtClean="0">
                <a:solidFill>
                  <a:schemeClr val="bg1"/>
                </a:solidFill>
              </a:rPr>
              <a:t>git</a:t>
            </a:r>
            <a:r>
              <a:rPr lang="en-US" dirty="0" smtClean="0">
                <a:solidFill>
                  <a:schemeClr val="bg1"/>
                </a:solidFill>
              </a:rPr>
              <a:t> merge iss53 </a:t>
            </a:r>
          </a:p>
          <a:p>
            <a:pPr algn="l"/>
            <a:r>
              <a:rPr lang="en-US" dirty="0" smtClean="0">
                <a:solidFill>
                  <a:schemeClr val="bg1"/>
                </a:solidFill>
              </a:rPr>
              <a:t>Merge made by the 'recursive' strategy.</a:t>
            </a:r>
          </a:p>
          <a:p>
            <a:pPr algn="l"/>
            <a:r>
              <a:rPr lang="en-US" dirty="0" smtClean="0">
                <a:solidFill>
                  <a:schemeClr val="bg1"/>
                </a:solidFill>
              </a:rPr>
              <a:t> index.html | 1 + </a:t>
            </a:r>
          </a:p>
          <a:p>
            <a:pPr algn="l"/>
            <a:r>
              <a:rPr lang="en-US" dirty="0" smtClean="0">
                <a:solidFill>
                  <a:schemeClr val="bg1"/>
                </a:solidFill>
              </a:rPr>
              <a:t>1 file changed, 1 insertion(+)</a:t>
            </a:r>
          </a:p>
          <a:p>
            <a:pPr algn="l"/>
            <a:endParaRPr lang="en-US" dirty="0" smtClean="0">
              <a:solidFill>
                <a:schemeClr val="bg1"/>
              </a:solidFill>
            </a:endParaRPr>
          </a:p>
          <a:p>
            <a:pPr algn="l"/>
            <a:endParaRPr lang="en-US" dirty="0" smtClean="0">
              <a:solidFill>
                <a:schemeClr val="bg1"/>
              </a:solidFill>
            </a:endParaRPr>
          </a:p>
          <a:p>
            <a:pPr algn="l"/>
            <a:endParaRPr lang="en-US" dirty="0" smtClean="0">
              <a:solidFill>
                <a:schemeClr val="bg1"/>
              </a:solidFill>
            </a:endParaRPr>
          </a:p>
          <a:p>
            <a:pPr algn="l"/>
            <a:endParaRPr lang="en-US" dirty="0" smtClean="0">
              <a:solidFill>
                <a:schemeClr val="bg1"/>
              </a:solidFill>
            </a:endParaRPr>
          </a:p>
          <a:p>
            <a:pPr algn="l"/>
            <a:endParaRPr lang="en-US" dirty="0">
              <a:solidFill>
                <a:schemeClr val="bg1"/>
              </a:solidFill>
            </a:endParaRPr>
          </a:p>
        </p:txBody>
      </p:sp>
    </p:spTree>
    <p:extLst>
      <p:ext uri="{BB962C8B-B14F-4D97-AF65-F5344CB8AC3E}">
        <p14:creationId xmlns:p14="http://schemas.microsoft.com/office/powerpoint/2010/main" val="3913195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E3093202-6980-4474-95F2-299578BCE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074" y="0"/>
            <a:ext cx="12192000" cy="685800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3715" y="198256"/>
            <a:ext cx="1293237" cy="395426"/>
          </a:xfrm>
          <a:prstGeom prst="rect">
            <a:avLst/>
          </a:prstGeom>
        </p:spPr>
      </p:pic>
      <p:sp>
        <p:nvSpPr>
          <p:cNvPr id="15" name="Title 1">
            <a:extLst>
              <a:ext uri="{FF2B5EF4-FFF2-40B4-BE49-F238E27FC236}">
                <a16:creationId xmlns="" xmlns:a16="http://schemas.microsoft.com/office/drawing/2014/main" id="{319D06E2-D16F-BD74-2546-1D253E6EC4AB}"/>
              </a:ext>
            </a:extLst>
          </p:cNvPr>
          <p:cNvSpPr txBox="1">
            <a:spLocks/>
          </p:cNvSpPr>
          <p:nvPr/>
        </p:nvSpPr>
        <p:spPr>
          <a:xfrm>
            <a:off x="579408" y="0"/>
            <a:ext cx="10515600" cy="670045"/>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3200" b="1" dirty="0" smtClean="0">
              <a:solidFill>
                <a:srgbClr val="FFC000"/>
              </a:solidFill>
            </a:endParaRPr>
          </a:p>
          <a:p>
            <a:r>
              <a:rPr lang="en-US" sz="2400" b="1" dirty="0" smtClean="0">
                <a:solidFill>
                  <a:srgbClr val="FFC000"/>
                </a:solidFill>
              </a:rPr>
              <a:t>Basic Branching and Merging</a:t>
            </a:r>
          </a:p>
          <a:p>
            <a:endParaRPr lang="en-US" sz="3200" b="1" dirty="0">
              <a:solidFill>
                <a:srgbClr val="FFC000"/>
              </a:solidFill>
            </a:endParaRPr>
          </a:p>
        </p:txBody>
      </p:sp>
      <p:sp>
        <p:nvSpPr>
          <p:cNvPr id="16" name="Content Placeholder 2">
            <a:extLst>
              <a:ext uri="{FF2B5EF4-FFF2-40B4-BE49-F238E27FC236}">
                <a16:creationId xmlns="" xmlns:a16="http://schemas.microsoft.com/office/drawing/2014/main" id="{20FF7B35-F30B-AD4A-4288-E4CA15BE6897}"/>
              </a:ext>
            </a:extLst>
          </p:cNvPr>
          <p:cNvSpPr txBox="1">
            <a:spLocks/>
          </p:cNvSpPr>
          <p:nvPr/>
        </p:nvSpPr>
        <p:spPr>
          <a:xfrm>
            <a:off x="483079" y="868302"/>
            <a:ext cx="10870721" cy="5308662"/>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dirty="0" smtClean="0">
                <a:solidFill>
                  <a:schemeClr val="bg1"/>
                </a:solidFill>
              </a:rPr>
              <a:t>Basic Merge Conflicts</a:t>
            </a:r>
          </a:p>
          <a:p>
            <a:pPr algn="l"/>
            <a:r>
              <a:rPr lang="en-US" dirty="0" smtClean="0">
                <a:solidFill>
                  <a:schemeClr val="bg1"/>
                </a:solidFill>
              </a:rPr>
              <a:t>Occasionally, this process doesn’t go smoothly. </a:t>
            </a:r>
          </a:p>
          <a:p>
            <a:pPr algn="l"/>
            <a:r>
              <a:rPr lang="en-US" dirty="0" smtClean="0">
                <a:solidFill>
                  <a:schemeClr val="bg1"/>
                </a:solidFill>
              </a:rPr>
              <a:t>If you changed the same part of the same file differently in the two branches you’re merging, </a:t>
            </a:r>
            <a:r>
              <a:rPr lang="en-US" dirty="0" err="1" smtClean="0">
                <a:solidFill>
                  <a:schemeClr val="bg1"/>
                </a:solidFill>
              </a:rPr>
              <a:t>Git</a:t>
            </a:r>
            <a:r>
              <a:rPr lang="en-US" dirty="0" smtClean="0">
                <a:solidFill>
                  <a:schemeClr val="bg1"/>
                </a:solidFill>
              </a:rPr>
              <a:t> won’t be able to merge them cleanly. </a:t>
            </a:r>
          </a:p>
          <a:p>
            <a:pPr algn="l"/>
            <a:r>
              <a:rPr lang="en-US" dirty="0" smtClean="0">
                <a:solidFill>
                  <a:schemeClr val="bg1"/>
                </a:solidFill>
              </a:rPr>
              <a:t>If your fix for issue #53 modified the same part of a file as the </a:t>
            </a:r>
            <a:r>
              <a:rPr lang="en-US" dirty="0" err="1" smtClean="0">
                <a:solidFill>
                  <a:schemeClr val="bg1"/>
                </a:solidFill>
              </a:rPr>
              <a:t>hotfix</a:t>
            </a:r>
            <a:r>
              <a:rPr lang="en-US" dirty="0" smtClean="0">
                <a:solidFill>
                  <a:schemeClr val="bg1"/>
                </a:solidFill>
              </a:rPr>
              <a:t> branch, you’ll get a merge conflict that looks something like this:</a:t>
            </a:r>
          </a:p>
          <a:p>
            <a:pPr algn="l"/>
            <a:r>
              <a:rPr lang="en-US" dirty="0" smtClean="0">
                <a:solidFill>
                  <a:schemeClr val="bg1"/>
                </a:solidFill>
              </a:rPr>
              <a:t>	$ </a:t>
            </a:r>
            <a:r>
              <a:rPr lang="en-US" dirty="0" err="1" smtClean="0">
                <a:solidFill>
                  <a:schemeClr val="bg1"/>
                </a:solidFill>
              </a:rPr>
              <a:t>git</a:t>
            </a:r>
            <a:r>
              <a:rPr lang="en-US" dirty="0" smtClean="0">
                <a:solidFill>
                  <a:schemeClr val="bg1"/>
                </a:solidFill>
              </a:rPr>
              <a:t> merge iss53 </a:t>
            </a:r>
          </a:p>
          <a:p>
            <a:pPr algn="l"/>
            <a:r>
              <a:rPr lang="en-US" dirty="0" smtClean="0">
                <a:solidFill>
                  <a:schemeClr val="bg1"/>
                </a:solidFill>
              </a:rPr>
              <a:t>Auto-merging index.html CONFLICT (content): Merge conflict in index.html Automatic merge failed; fix conflicts and then commit the result.</a:t>
            </a:r>
          </a:p>
          <a:p>
            <a:pPr algn="l"/>
            <a:r>
              <a:rPr lang="en-US" dirty="0" err="1" smtClean="0">
                <a:solidFill>
                  <a:schemeClr val="bg1"/>
                </a:solidFill>
              </a:rPr>
              <a:t>Git</a:t>
            </a:r>
            <a:r>
              <a:rPr lang="en-US" dirty="0" smtClean="0">
                <a:solidFill>
                  <a:schemeClr val="bg1"/>
                </a:solidFill>
              </a:rPr>
              <a:t> hasn’t automatically created a new merge commit. It has paused the process while you resolve the conflict. If you want to see which files are unmerged at any point after a merge conflict, you can run </a:t>
            </a:r>
            <a:r>
              <a:rPr lang="en-US" dirty="0" err="1" smtClean="0">
                <a:solidFill>
                  <a:schemeClr val="bg1"/>
                </a:solidFill>
              </a:rPr>
              <a:t>git</a:t>
            </a:r>
            <a:r>
              <a:rPr lang="en-US" dirty="0" smtClean="0">
                <a:solidFill>
                  <a:schemeClr val="bg1"/>
                </a:solidFill>
              </a:rPr>
              <a:t> status:</a:t>
            </a:r>
          </a:p>
          <a:p>
            <a:pPr algn="l"/>
            <a:r>
              <a:rPr lang="en-US" dirty="0" smtClean="0">
                <a:solidFill>
                  <a:schemeClr val="bg1"/>
                </a:solidFill>
              </a:rPr>
              <a:t>	$ </a:t>
            </a:r>
            <a:r>
              <a:rPr lang="en-US" dirty="0" err="1" smtClean="0">
                <a:solidFill>
                  <a:schemeClr val="bg1"/>
                </a:solidFill>
              </a:rPr>
              <a:t>git</a:t>
            </a:r>
            <a:r>
              <a:rPr lang="en-US" dirty="0" smtClean="0">
                <a:solidFill>
                  <a:schemeClr val="bg1"/>
                </a:solidFill>
              </a:rPr>
              <a:t> status </a:t>
            </a:r>
          </a:p>
          <a:p>
            <a:pPr algn="l"/>
            <a:r>
              <a:rPr lang="en-US" dirty="0" smtClean="0">
                <a:solidFill>
                  <a:schemeClr val="bg1"/>
                </a:solidFill>
              </a:rPr>
              <a:t>On branch master</a:t>
            </a:r>
          </a:p>
          <a:p>
            <a:pPr algn="l"/>
            <a:r>
              <a:rPr lang="en-US" dirty="0" smtClean="0">
                <a:solidFill>
                  <a:schemeClr val="bg1"/>
                </a:solidFill>
              </a:rPr>
              <a:t> You have unmerged paths. (fix conflicts and run "</a:t>
            </a:r>
            <a:r>
              <a:rPr lang="en-US" dirty="0" err="1" smtClean="0">
                <a:solidFill>
                  <a:schemeClr val="bg1"/>
                </a:solidFill>
              </a:rPr>
              <a:t>git</a:t>
            </a:r>
            <a:r>
              <a:rPr lang="en-US" dirty="0" smtClean="0">
                <a:solidFill>
                  <a:schemeClr val="bg1"/>
                </a:solidFill>
              </a:rPr>
              <a:t> commit") Unmerged paths: (use "</a:t>
            </a:r>
            <a:r>
              <a:rPr lang="en-US" dirty="0" err="1" smtClean="0">
                <a:solidFill>
                  <a:schemeClr val="bg1"/>
                </a:solidFill>
              </a:rPr>
              <a:t>git</a:t>
            </a:r>
            <a:r>
              <a:rPr lang="en-US" dirty="0" smtClean="0">
                <a:solidFill>
                  <a:schemeClr val="bg1"/>
                </a:solidFill>
              </a:rPr>
              <a:t> add &lt;file&gt;..." to mark resolution)</a:t>
            </a:r>
            <a:endParaRPr lang="en-US" dirty="0">
              <a:solidFill>
                <a:schemeClr val="bg1"/>
              </a:solidFill>
            </a:endParaRPr>
          </a:p>
        </p:txBody>
      </p:sp>
    </p:spTree>
    <p:extLst>
      <p:ext uri="{BB962C8B-B14F-4D97-AF65-F5344CB8AC3E}">
        <p14:creationId xmlns:p14="http://schemas.microsoft.com/office/powerpoint/2010/main" val="3913195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E3093202-6980-4474-95F2-299578BCE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074" y="0"/>
            <a:ext cx="12192000" cy="685800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3715" y="198256"/>
            <a:ext cx="1293237" cy="395426"/>
          </a:xfrm>
          <a:prstGeom prst="rect">
            <a:avLst/>
          </a:prstGeom>
        </p:spPr>
      </p:pic>
      <p:sp>
        <p:nvSpPr>
          <p:cNvPr id="15" name="Title 1">
            <a:extLst>
              <a:ext uri="{FF2B5EF4-FFF2-40B4-BE49-F238E27FC236}">
                <a16:creationId xmlns="" xmlns:a16="http://schemas.microsoft.com/office/drawing/2014/main" id="{319D06E2-D16F-BD74-2546-1D253E6EC4AB}"/>
              </a:ext>
            </a:extLst>
          </p:cNvPr>
          <p:cNvSpPr txBox="1">
            <a:spLocks/>
          </p:cNvSpPr>
          <p:nvPr/>
        </p:nvSpPr>
        <p:spPr>
          <a:xfrm>
            <a:off x="579408" y="0"/>
            <a:ext cx="10515600" cy="670045"/>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3600" dirty="0" smtClean="0"/>
          </a:p>
          <a:p>
            <a:r>
              <a:rPr lang="en-US" sz="2400" dirty="0" smtClean="0">
                <a:solidFill>
                  <a:srgbClr val="FFC000"/>
                </a:solidFill>
              </a:rPr>
              <a:t>Viewing the Commit History</a:t>
            </a:r>
          </a:p>
          <a:p>
            <a:endParaRPr lang="en-US" sz="3400" b="1" dirty="0">
              <a:solidFill>
                <a:srgbClr val="FFC000"/>
              </a:solidFill>
              <a:latin typeface="Times New Roman" panose="02020603050405020304" pitchFamily="18" charset="0"/>
              <a:cs typeface="Times New Roman" panose="02020603050405020304" pitchFamily="18" charset="0"/>
            </a:endParaRPr>
          </a:p>
        </p:txBody>
      </p:sp>
      <p:sp>
        <p:nvSpPr>
          <p:cNvPr id="16" name="Content Placeholder 2">
            <a:extLst>
              <a:ext uri="{FF2B5EF4-FFF2-40B4-BE49-F238E27FC236}">
                <a16:creationId xmlns="" xmlns:a16="http://schemas.microsoft.com/office/drawing/2014/main" id="{20FF7B35-F30B-AD4A-4288-E4CA15BE6897}"/>
              </a:ext>
            </a:extLst>
          </p:cNvPr>
          <p:cNvSpPr txBox="1">
            <a:spLocks/>
          </p:cNvSpPr>
          <p:nvPr/>
        </p:nvSpPr>
        <p:spPr>
          <a:xfrm>
            <a:off x="483079" y="868302"/>
            <a:ext cx="10870721" cy="53086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smtClean="0">
                <a:solidFill>
                  <a:schemeClr val="bg1"/>
                </a:solidFill>
              </a:rPr>
              <a:t>The commit history can be viewed in different ways by using the `</a:t>
            </a:r>
            <a:r>
              <a:rPr lang="en-US" b="1" dirty="0" err="1" smtClean="0">
                <a:solidFill>
                  <a:schemeClr val="bg1"/>
                </a:solidFill>
              </a:rPr>
              <a:t>git</a:t>
            </a:r>
            <a:r>
              <a:rPr lang="en-US" b="1" dirty="0" smtClean="0">
                <a:solidFill>
                  <a:schemeClr val="bg1"/>
                </a:solidFill>
              </a:rPr>
              <a:t> log</a:t>
            </a:r>
            <a:r>
              <a:rPr lang="en-US" dirty="0" smtClean="0">
                <a:solidFill>
                  <a:schemeClr val="bg1"/>
                </a:solidFill>
              </a:rPr>
              <a:t>` command.</a:t>
            </a:r>
          </a:p>
          <a:p>
            <a:pPr algn="l"/>
            <a:r>
              <a:rPr lang="en-US" dirty="0" smtClean="0">
                <a:solidFill>
                  <a:schemeClr val="bg1"/>
                </a:solidFill>
              </a:rPr>
              <a:t> A local repository named </a:t>
            </a:r>
            <a:r>
              <a:rPr lang="en-US" b="1" dirty="0" smtClean="0">
                <a:solidFill>
                  <a:schemeClr val="bg1"/>
                </a:solidFill>
              </a:rPr>
              <a:t>bash</a:t>
            </a:r>
            <a:r>
              <a:rPr lang="en-US" dirty="0" smtClean="0">
                <a:solidFill>
                  <a:schemeClr val="bg1"/>
                </a:solidFill>
              </a:rPr>
              <a:t> has been used in this tutorial to test the commands used in this tutorial. </a:t>
            </a:r>
          </a:p>
          <a:p>
            <a:pPr algn="l"/>
            <a:r>
              <a:rPr lang="en-US" dirty="0" smtClean="0">
                <a:solidFill>
                  <a:schemeClr val="bg1"/>
                </a:solidFill>
              </a:rPr>
              <a:t>Run the following command to view the commit history of the repository. </a:t>
            </a:r>
          </a:p>
          <a:p>
            <a:pPr algn="l"/>
            <a:r>
              <a:rPr lang="en-US" dirty="0" smtClean="0">
                <a:solidFill>
                  <a:schemeClr val="bg1"/>
                </a:solidFill>
              </a:rPr>
              <a:t>The output will contain the commit SHA value, username and email of the author, commit date and time, and the commit message.</a:t>
            </a:r>
          </a:p>
          <a:p>
            <a:pPr algn="l"/>
            <a:r>
              <a:rPr lang="en-US" dirty="0" smtClean="0">
                <a:solidFill>
                  <a:schemeClr val="bg1"/>
                </a:solidFill>
              </a:rPr>
              <a:t>	$ </a:t>
            </a:r>
            <a:r>
              <a:rPr lang="en-US" dirty="0" err="1" smtClean="0">
                <a:solidFill>
                  <a:schemeClr val="bg1"/>
                </a:solidFill>
              </a:rPr>
              <a:t>git</a:t>
            </a:r>
            <a:r>
              <a:rPr lang="en-US" dirty="0" smtClean="0">
                <a:solidFill>
                  <a:schemeClr val="bg1"/>
                </a:solidFill>
              </a:rPr>
              <a:t> log</a:t>
            </a:r>
          </a:p>
          <a:p>
            <a:pPr algn="l"/>
            <a:r>
              <a:rPr lang="en-US" dirty="0" smtClean="0">
                <a:solidFill>
                  <a:schemeClr val="bg1"/>
                </a:solidFill>
              </a:rPr>
              <a:t>The output shows that two commits have been done in the current repository by the same author on the same date but at different times. </a:t>
            </a:r>
          </a:p>
          <a:p>
            <a:pPr algn="l" fontAlgn="base"/>
            <a:r>
              <a:rPr lang="en-US" dirty="0" smtClean="0">
                <a:solidFill>
                  <a:schemeClr val="bg1"/>
                </a:solidFill>
              </a:rPr>
              <a:t>The commit history can be viewed based on the commit SHA value using the `</a:t>
            </a:r>
            <a:r>
              <a:rPr lang="en-US" dirty="0" err="1" smtClean="0">
                <a:solidFill>
                  <a:schemeClr val="bg1"/>
                </a:solidFill>
              </a:rPr>
              <a:t>git</a:t>
            </a:r>
            <a:r>
              <a:rPr lang="en-US" dirty="0" smtClean="0">
                <a:solidFill>
                  <a:schemeClr val="bg1"/>
                </a:solidFill>
              </a:rPr>
              <a:t> show` command. Run the following command to view the commit history of the given commit SHA.</a:t>
            </a:r>
          </a:p>
          <a:p>
            <a:pPr algn="l" fontAlgn="base"/>
            <a:r>
              <a:rPr lang="en-US" i="1" dirty="0" smtClean="0">
                <a:solidFill>
                  <a:schemeClr val="bg1"/>
                </a:solidFill>
              </a:rPr>
              <a:t>	$ </a:t>
            </a:r>
            <a:r>
              <a:rPr lang="en-US" dirty="0" err="1" smtClean="0">
                <a:solidFill>
                  <a:schemeClr val="bg1"/>
                </a:solidFill>
              </a:rPr>
              <a:t>git</a:t>
            </a:r>
            <a:r>
              <a:rPr lang="en-US" dirty="0" smtClean="0">
                <a:solidFill>
                  <a:schemeClr val="bg1"/>
                </a:solidFill>
              </a:rPr>
              <a:t> show ab35d03c8f4f238fd94f0ec3abd533dbe0b5a352</a:t>
            </a:r>
            <a:endParaRPr lang="en-US" dirty="0">
              <a:solidFill>
                <a:schemeClr val="bg1"/>
              </a:solidFill>
            </a:endParaRPr>
          </a:p>
        </p:txBody>
      </p:sp>
    </p:spTree>
    <p:extLst>
      <p:ext uri="{BB962C8B-B14F-4D97-AF65-F5344CB8AC3E}">
        <p14:creationId xmlns:p14="http://schemas.microsoft.com/office/powerpoint/2010/main" val="3913195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E3093202-6980-4474-95F2-299578BCE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074" y="0"/>
            <a:ext cx="12192000" cy="685800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3715" y="198256"/>
            <a:ext cx="1293237" cy="395426"/>
          </a:xfrm>
          <a:prstGeom prst="rect">
            <a:avLst/>
          </a:prstGeom>
        </p:spPr>
      </p:pic>
      <p:sp>
        <p:nvSpPr>
          <p:cNvPr id="15" name="Title 1">
            <a:extLst>
              <a:ext uri="{FF2B5EF4-FFF2-40B4-BE49-F238E27FC236}">
                <a16:creationId xmlns="" xmlns:a16="http://schemas.microsoft.com/office/drawing/2014/main" id="{319D06E2-D16F-BD74-2546-1D253E6EC4AB}"/>
              </a:ext>
            </a:extLst>
          </p:cNvPr>
          <p:cNvSpPr txBox="1">
            <a:spLocks/>
          </p:cNvSpPr>
          <p:nvPr/>
        </p:nvSpPr>
        <p:spPr>
          <a:xfrm>
            <a:off x="579408" y="0"/>
            <a:ext cx="10515600" cy="670045"/>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3200" b="1" dirty="0" smtClean="0">
              <a:solidFill>
                <a:srgbClr val="FFC000"/>
              </a:solidFill>
            </a:endParaRPr>
          </a:p>
          <a:p>
            <a:r>
              <a:rPr lang="en-US" sz="2400" b="1" dirty="0" smtClean="0">
                <a:solidFill>
                  <a:srgbClr val="FFC000"/>
                </a:solidFill>
              </a:rPr>
              <a:t>Branch Management</a:t>
            </a:r>
          </a:p>
          <a:p>
            <a:endParaRPr lang="en-US" sz="3200" b="1" dirty="0">
              <a:solidFill>
                <a:srgbClr val="FFC000"/>
              </a:solidFill>
            </a:endParaRPr>
          </a:p>
        </p:txBody>
      </p:sp>
      <p:sp>
        <p:nvSpPr>
          <p:cNvPr id="16" name="Content Placeholder 2">
            <a:extLst>
              <a:ext uri="{FF2B5EF4-FFF2-40B4-BE49-F238E27FC236}">
                <a16:creationId xmlns="" xmlns:a16="http://schemas.microsoft.com/office/drawing/2014/main" id="{20FF7B35-F30B-AD4A-4288-E4CA15BE6897}"/>
              </a:ext>
            </a:extLst>
          </p:cNvPr>
          <p:cNvSpPr txBox="1">
            <a:spLocks/>
          </p:cNvSpPr>
          <p:nvPr/>
        </p:nvSpPr>
        <p:spPr>
          <a:xfrm>
            <a:off x="483079" y="868302"/>
            <a:ext cx="10870721" cy="53086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smtClean="0">
                <a:solidFill>
                  <a:schemeClr val="bg1"/>
                </a:solidFill>
              </a:rPr>
              <a:t>The </a:t>
            </a:r>
            <a:r>
              <a:rPr lang="en-US" dirty="0" err="1" smtClean="0">
                <a:solidFill>
                  <a:schemeClr val="bg1"/>
                </a:solidFill>
              </a:rPr>
              <a:t>git</a:t>
            </a:r>
            <a:r>
              <a:rPr lang="en-US" dirty="0" smtClean="0">
                <a:solidFill>
                  <a:schemeClr val="bg1"/>
                </a:solidFill>
              </a:rPr>
              <a:t> branch command does more than just create and delete branches. If you run it with no arguments, you get a simple listing of your current branches:</a:t>
            </a:r>
          </a:p>
          <a:p>
            <a:pPr algn="l"/>
            <a:r>
              <a:rPr lang="en-US" dirty="0" smtClean="0">
                <a:solidFill>
                  <a:schemeClr val="bg1"/>
                </a:solidFill>
              </a:rPr>
              <a:t>	$ </a:t>
            </a:r>
            <a:r>
              <a:rPr lang="en-US" dirty="0" err="1" smtClean="0">
                <a:solidFill>
                  <a:schemeClr val="bg1"/>
                </a:solidFill>
              </a:rPr>
              <a:t>git</a:t>
            </a:r>
            <a:r>
              <a:rPr lang="en-US" dirty="0" smtClean="0">
                <a:solidFill>
                  <a:schemeClr val="bg1"/>
                </a:solidFill>
              </a:rPr>
              <a:t> branch </a:t>
            </a:r>
          </a:p>
          <a:p>
            <a:pPr algn="l"/>
            <a:r>
              <a:rPr lang="en-US" dirty="0" smtClean="0">
                <a:solidFill>
                  <a:schemeClr val="bg1"/>
                </a:solidFill>
              </a:rPr>
              <a:t>	iss53 </a:t>
            </a:r>
          </a:p>
          <a:p>
            <a:pPr algn="l"/>
            <a:r>
              <a:rPr lang="en-US" dirty="0" smtClean="0">
                <a:solidFill>
                  <a:schemeClr val="bg1"/>
                </a:solidFill>
              </a:rPr>
              <a:t>	* master</a:t>
            </a:r>
          </a:p>
          <a:p>
            <a:pPr algn="l"/>
            <a:r>
              <a:rPr lang="en-US" dirty="0" smtClean="0">
                <a:solidFill>
                  <a:schemeClr val="bg1"/>
                </a:solidFill>
              </a:rPr>
              <a:t>	 testing</a:t>
            </a:r>
          </a:p>
          <a:p>
            <a:pPr algn="l"/>
            <a:r>
              <a:rPr lang="en-US" dirty="0" smtClean="0">
                <a:solidFill>
                  <a:schemeClr val="bg1"/>
                </a:solidFill>
              </a:rPr>
              <a:t> the * character that prefixes the master branch:</a:t>
            </a:r>
          </a:p>
          <a:p>
            <a:pPr algn="l"/>
            <a:r>
              <a:rPr lang="en-US" dirty="0" smtClean="0">
                <a:solidFill>
                  <a:schemeClr val="bg1"/>
                </a:solidFill>
              </a:rPr>
              <a:t> it indicates the branch that you currently have checked out (i.e., the branch that HEAD points to).</a:t>
            </a:r>
          </a:p>
          <a:p>
            <a:pPr algn="l"/>
            <a:r>
              <a:rPr lang="en-US" dirty="0" smtClean="0">
                <a:solidFill>
                  <a:schemeClr val="bg1"/>
                </a:solidFill>
              </a:rPr>
              <a:t>This means that if you commit at this point, the master branch will be moved forward with your new work. To see the last commit on each branch, you can run </a:t>
            </a:r>
          </a:p>
          <a:p>
            <a:pPr algn="l"/>
            <a:r>
              <a:rPr lang="en-US" dirty="0" smtClean="0">
                <a:solidFill>
                  <a:schemeClr val="bg1"/>
                </a:solidFill>
              </a:rPr>
              <a:t>	</a:t>
            </a:r>
            <a:r>
              <a:rPr lang="en-US" dirty="0" err="1" smtClean="0">
                <a:solidFill>
                  <a:schemeClr val="bg1"/>
                </a:solidFill>
              </a:rPr>
              <a:t>git</a:t>
            </a:r>
            <a:r>
              <a:rPr lang="en-US" dirty="0" smtClean="0">
                <a:solidFill>
                  <a:schemeClr val="bg1"/>
                </a:solidFill>
              </a:rPr>
              <a:t> branch -v:</a:t>
            </a:r>
          </a:p>
          <a:p>
            <a:pPr algn="l"/>
            <a:endParaRPr lang="en-US" dirty="0">
              <a:solidFill>
                <a:schemeClr val="bg1"/>
              </a:solidFill>
            </a:endParaRPr>
          </a:p>
        </p:txBody>
      </p:sp>
    </p:spTree>
    <p:extLst>
      <p:ext uri="{BB962C8B-B14F-4D97-AF65-F5344CB8AC3E}">
        <p14:creationId xmlns:p14="http://schemas.microsoft.com/office/powerpoint/2010/main" val="39131954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E3093202-6980-4474-95F2-299578BCE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074" y="0"/>
            <a:ext cx="12192000" cy="685800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3715" y="198256"/>
            <a:ext cx="1293237" cy="395426"/>
          </a:xfrm>
          <a:prstGeom prst="rect">
            <a:avLst/>
          </a:prstGeom>
        </p:spPr>
      </p:pic>
      <p:sp>
        <p:nvSpPr>
          <p:cNvPr id="15" name="Title 1">
            <a:extLst>
              <a:ext uri="{FF2B5EF4-FFF2-40B4-BE49-F238E27FC236}">
                <a16:creationId xmlns="" xmlns:a16="http://schemas.microsoft.com/office/drawing/2014/main" id="{319D06E2-D16F-BD74-2546-1D253E6EC4AB}"/>
              </a:ext>
            </a:extLst>
          </p:cNvPr>
          <p:cNvSpPr txBox="1">
            <a:spLocks/>
          </p:cNvSpPr>
          <p:nvPr/>
        </p:nvSpPr>
        <p:spPr>
          <a:xfrm>
            <a:off x="579408" y="0"/>
            <a:ext cx="10515600" cy="670045"/>
          </a:xfrm>
          <a:prstGeom prst="rect">
            <a:avLst/>
          </a:prstGeom>
        </p:spPr>
        <p:txBody>
          <a:bodyPr vert="horz" lIns="91440" tIns="45720" rIns="91440" bIns="45720" rtlCol="0" anchor="b">
            <a:normAutofit fontScale="5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b="1" dirty="0" smtClean="0">
                <a:solidFill>
                  <a:srgbClr val="FFC000"/>
                </a:solidFill>
              </a:rPr>
              <a:t>Changing a branch name</a:t>
            </a:r>
          </a:p>
          <a:p>
            <a:r>
              <a:rPr lang="en-US" sz="3200" dirty="0" smtClean="0">
                <a:solidFill>
                  <a:srgbClr val="FFC000"/>
                </a:solidFill>
              </a:rPr>
              <a:t/>
            </a:r>
            <a:br>
              <a:rPr lang="en-US" sz="3200" dirty="0" smtClean="0">
                <a:solidFill>
                  <a:srgbClr val="FFC000"/>
                </a:solidFill>
              </a:rPr>
            </a:br>
            <a:endParaRPr lang="en-US" sz="3200" b="1" dirty="0">
              <a:solidFill>
                <a:srgbClr val="FFC000"/>
              </a:solidFill>
            </a:endParaRPr>
          </a:p>
        </p:txBody>
      </p:sp>
      <p:sp>
        <p:nvSpPr>
          <p:cNvPr id="16" name="Content Placeholder 2">
            <a:extLst>
              <a:ext uri="{FF2B5EF4-FFF2-40B4-BE49-F238E27FC236}">
                <a16:creationId xmlns="" xmlns:a16="http://schemas.microsoft.com/office/drawing/2014/main" id="{20FF7B35-F30B-AD4A-4288-E4CA15BE6897}"/>
              </a:ext>
            </a:extLst>
          </p:cNvPr>
          <p:cNvSpPr txBox="1">
            <a:spLocks/>
          </p:cNvSpPr>
          <p:nvPr/>
        </p:nvSpPr>
        <p:spPr>
          <a:xfrm>
            <a:off x="483079" y="868302"/>
            <a:ext cx="10870721" cy="53086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smtClean="0">
                <a:solidFill>
                  <a:schemeClr val="bg1"/>
                </a:solidFill>
              </a:rPr>
              <a:t>Suppose you have a branch that is called bad-branch-name and you want to change it to corrected-branch-name, while keeping all history. </a:t>
            </a:r>
          </a:p>
          <a:p>
            <a:pPr algn="l"/>
            <a:r>
              <a:rPr lang="en-US" dirty="0" smtClean="0">
                <a:solidFill>
                  <a:schemeClr val="bg1"/>
                </a:solidFill>
              </a:rPr>
              <a:t>You also want to change the branch name on the remote (</a:t>
            </a:r>
            <a:r>
              <a:rPr lang="en-US" dirty="0" err="1" smtClean="0">
                <a:solidFill>
                  <a:schemeClr val="bg1"/>
                </a:solidFill>
              </a:rPr>
              <a:t>GitHub</a:t>
            </a:r>
            <a:r>
              <a:rPr lang="en-US" dirty="0" smtClean="0">
                <a:solidFill>
                  <a:schemeClr val="bg1"/>
                </a:solidFill>
              </a:rPr>
              <a:t>, </a:t>
            </a:r>
            <a:r>
              <a:rPr lang="en-US" dirty="0" err="1" smtClean="0">
                <a:solidFill>
                  <a:schemeClr val="bg1"/>
                </a:solidFill>
              </a:rPr>
              <a:t>GitLab</a:t>
            </a:r>
            <a:r>
              <a:rPr lang="en-US" dirty="0" smtClean="0">
                <a:solidFill>
                  <a:schemeClr val="bg1"/>
                </a:solidFill>
              </a:rPr>
              <a:t>, other server). </a:t>
            </a:r>
          </a:p>
          <a:p>
            <a:pPr algn="l"/>
            <a:r>
              <a:rPr lang="en-US" dirty="0" smtClean="0">
                <a:solidFill>
                  <a:schemeClr val="bg1"/>
                </a:solidFill>
              </a:rPr>
              <a:t>Rename the branch locally with the </a:t>
            </a:r>
            <a:r>
              <a:rPr lang="en-US" dirty="0" err="1" smtClean="0">
                <a:solidFill>
                  <a:schemeClr val="bg1"/>
                </a:solidFill>
              </a:rPr>
              <a:t>git</a:t>
            </a:r>
            <a:r>
              <a:rPr lang="en-US" dirty="0" smtClean="0">
                <a:solidFill>
                  <a:schemeClr val="bg1"/>
                </a:solidFill>
              </a:rPr>
              <a:t> branch --move command:</a:t>
            </a:r>
          </a:p>
          <a:p>
            <a:pPr algn="l"/>
            <a:r>
              <a:rPr lang="en-US" dirty="0" smtClean="0">
                <a:solidFill>
                  <a:schemeClr val="bg1"/>
                </a:solidFill>
              </a:rPr>
              <a:t>	$ </a:t>
            </a:r>
            <a:r>
              <a:rPr lang="en-US" dirty="0" err="1" smtClean="0">
                <a:solidFill>
                  <a:schemeClr val="bg1"/>
                </a:solidFill>
              </a:rPr>
              <a:t>git</a:t>
            </a:r>
            <a:r>
              <a:rPr lang="en-US" dirty="0" smtClean="0">
                <a:solidFill>
                  <a:schemeClr val="bg1"/>
                </a:solidFill>
              </a:rPr>
              <a:t> branch --move bad-branch-name corrected-branch-name</a:t>
            </a:r>
          </a:p>
          <a:p>
            <a:pPr algn="l"/>
            <a:r>
              <a:rPr lang="en-US" dirty="0" smtClean="0">
                <a:solidFill>
                  <a:schemeClr val="bg1"/>
                </a:solidFill>
              </a:rPr>
              <a:t>This replaces your bad-branch-name with corrected-branch-name, but this change is only local for now. </a:t>
            </a:r>
          </a:p>
          <a:p>
            <a:pPr algn="l"/>
            <a:r>
              <a:rPr lang="en-US" dirty="0" smtClean="0">
                <a:solidFill>
                  <a:schemeClr val="bg1"/>
                </a:solidFill>
              </a:rPr>
              <a:t>To let others see the corrected branch on the remote, push it:</a:t>
            </a:r>
          </a:p>
          <a:p>
            <a:pPr algn="l"/>
            <a:r>
              <a:rPr lang="en-US" dirty="0" smtClean="0">
                <a:solidFill>
                  <a:schemeClr val="bg1"/>
                </a:solidFill>
              </a:rPr>
              <a:t>	$ </a:t>
            </a:r>
            <a:r>
              <a:rPr lang="en-US" dirty="0" err="1" smtClean="0">
                <a:solidFill>
                  <a:schemeClr val="bg1"/>
                </a:solidFill>
              </a:rPr>
              <a:t>git</a:t>
            </a:r>
            <a:r>
              <a:rPr lang="en-US" dirty="0" smtClean="0">
                <a:solidFill>
                  <a:schemeClr val="bg1"/>
                </a:solidFill>
              </a:rPr>
              <a:t> push --set-upstream origin corrected-branch-name</a:t>
            </a:r>
            <a:endParaRPr lang="en-US" dirty="0">
              <a:solidFill>
                <a:schemeClr val="bg1"/>
              </a:solidFill>
            </a:endParaRPr>
          </a:p>
        </p:txBody>
      </p:sp>
    </p:spTree>
    <p:extLst>
      <p:ext uri="{BB962C8B-B14F-4D97-AF65-F5344CB8AC3E}">
        <p14:creationId xmlns:p14="http://schemas.microsoft.com/office/powerpoint/2010/main" val="39131954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E3093202-6980-4474-95F2-299578BCE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074" y="0"/>
            <a:ext cx="12192000" cy="685800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3715" y="198256"/>
            <a:ext cx="1293237" cy="395426"/>
          </a:xfrm>
          <a:prstGeom prst="rect">
            <a:avLst/>
          </a:prstGeom>
        </p:spPr>
      </p:pic>
      <p:sp>
        <p:nvSpPr>
          <p:cNvPr id="15" name="Title 1">
            <a:extLst>
              <a:ext uri="{FF2B5EF4-FFF2-40B4-BE49-F238E27FC236}">
                <a16:creationId xmlns="" xmlns:a16="http://schemas.microsoft.com/office/drawing/2014/main" id="{319D06E2-D16F-BD74-2546-1D253E6EC4AB}"/>
              </a:ext>
            </a:extLst>
          </p:cNvPr>
          <p:cNvSpPr txBox="1">
            <a:spLocks/>
          </p:cNvSpPr>
          <p:nvPr/>
        </p:nvSpPr>
        <p:spPr>
          <a:xfrm>
            <a:off x="579408" y="0"/>
            <a:ext cx="10515600" cy="67004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400" b="1" dirty="0" smtClean="0">
                <a:solidFill>
                  <a:srgbClr val="FFC000"/>
                </a:solidFill>
              </a:rPr>
              <a:t>Changing the master branch name</a:t>
            </a:r>
            <a:endParaRPr lang="en-US" sz="1400" b="1" dirty="0">
              <a:solidFill>
                <a:srgbClr val="FFC000"/>
              </a:solidFill>
            </a:endParaRPr>
          </a:p>
        </p:txBody>
      </p:sp>
      <p:sp>
        <p:nvSpPr>
          <p:cNvPr id="16" name="Content Placeholder 2">
            <a:extLst>
              <a:ext uri="{FF2B5EF4-FFF2-40B4-BE49-F238E27FC236}">
                <a16:creationId xmlns="" xmlns:a16="http://schemas.microsoft.com/office/drawing/2014/main" id="{20FF7B35-F30B-AD4A-4288-E4CA15BE6897}"/>
              </a:ext>
            </a:extLst>
          </p:cNvPr>
          <p:cNvSpPr txBox="1">
            <a:spLocks/>
          </p:cNvSpPr>
          <p:nvPr/>
        </p:nvSpPr>
        <p:spPr>
          <a:xfrm>
            <a:off x="483079" y="868302"/>
            <a:ext cx="10870721" cy="53086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smtClean="0">
              <a:solidFill>
                <a:schemeClr val="bg1"/>
              </a:solidFill>
            </a:endParaRPr>
          </a:p>
          <a:p>
            <a:pPr algn="l"/>
            <a:endParaRPr lang="en-US" dirty="0" smtClean="0">
              <a:solidFill>
                <a:schemeClr val="bg1"/>
              </a:solidFill>
            </a:endParaRPr>
          </a:p>
          <a:p>
            <a:pPr algn="l"/>
            <a:r>
              <a:rPr lang="en-US" dirty="0" smtClean="0">
                <a:solidFill>
                  <a:schemeClr val="bg1"/>
                </a:solidFill>
              </a:rPr>
              <a:t>Rename your local master branch into main with the following command:</a:t>
            </a:r>
          </a:p>
          <a:p>
            <a:pPr algn="l"/>
            <a:r>
              <a:rPr lang="en-US" dirty="0" smtClean="0">
                <a:solidFill>
                  <a:schemeClr val="bg1"/>
                </a:solidFill>
              </a:rPr>
              <a:t>	$ </a:t>
            </a:r>
            <a:r>
              <a:rPr lang="en-US" dirty="0" err="1" smtClean="0">
                <a:solidFill>
                  <a:schemeClr val="bg1"/>
                </a:solidFill>
              </a:rPr>
              <a:t>git</a:t>
            </a:r>
            <a:r>
              <a:rPr lang="en-US" dirty="0" smtClean="0">
                <a:solidFill>
                  <a:schemeClr val="bg1"/>
                </a:solidFill>
              </a:rPr>
              <a:t> branch --move master main</a:t>
            </a:r>
          </a:p>
          <a:p>
            <a:pPr algn="l"/>
            <a:r>
              <a:rPr lang="en-US" dirty="0" smtClean="0">
                <a:solidFill>
                  <a:schemeClr val="bg1"/>
                </a:solidFill>
              </a:rPr>
              <a:t>There’s no local master branch anymore, because it’s renamed to the main branch.</a:t>
            </a:r>
          </a:p>
          <a:p>
            <a:pPr algn="l"/>
            <a:r>
              <a:rPr lang="en-US" dirty="0" smtClean="0">
                <a:solidFill>
                  <a:schemeClr val="bg1"/>
                </a:solidFill>
              </a:rPr>
              <a:t>To let others see the new main branch, you need to push it to the remote. This makes the renamed branch available on the remote.</a:t>
            </a:r>
          </a:p>
          <a:p>
            <a:pPr algn="l"/>
            <a:r>
              <a:rPr lang="en-US" dirty="0" smtClean="0">
                <a:solidFill>
                  <a:schemeClr val="bg1"/>
                </a:solidFill>
              </a:rPr>
              <a:t>	$ </a:t>
            </a:r>
            <a:r>
              <a:rPr lang="en-US" dirty="0" err="1" smtClean="0">
                <a:solidFill>
                  <a:schemeClr val="bg1"/>
                </a:solidFill>
              </a:rPr>
              <a:t>git</a:t>
            </a:r>
            <a:r>
              <a:rPr lang="en-US" dirty="0" smtClean="0">
                <a:solidFill>
                  <a:schemeClr val="bg1"/>
                </a:solidFill>
              </a:rPr>
              <a:t> push --set-upstream origin main</a:t>
            </a:r>
          </a:p>
          <a:p>
            <a:pPr algn="l"/>
            <a:r>
              <a:rPr lang="en-US" dirty="0" smtClean="0">
                <a:solidFill>
                  <a:schemeClr val="bg1"/>
                </a:solidFill>
              </a:rPr>
              <a:t>After you’ve done all these tasks, and are certain the main branch performs just as the master branch, you can delete the master branch:</a:t>
            </a:r>
          </a:p>
          <a:p>
            <a:pPr algn="l"/>
            <a:r>
              <a:rPr lang="en-US" dirty="0" smtClean="0">
                <a:solidFill>
                  <a:schemeClr val="bg1"/>
                </a:solidFill>
              </a:rPr>
              <a:t>	$ </a:t>
            </a:r>
            <a:r>
              <a:rPr lang="en-US" dirty="0" err="1" smtClean="0">
                <a:solidFill>
                  <a:schemeClr val="bg1"/>
                </a:solidFill>
              </a:rPr>
              <a:t>git</a:t>
            </a:r>
            <a:r>
              <a:rPr lang="en-US" dirty="0" smtClean="0">
                <a:solidFill>
                  <a:schemeClr val="bg1"/>
                </a:solidFill>
              </a:rPr>
              <a:t> push origin --delete master</a:t>
            </a:r>
          </a:p>
          <a:p>
            <a:pPr algn="l"/>
            <a:endParaRPr lang="en-US" dirty="0">
              <a:solidFill>
                <a:schemeClr val="bg1"/>
              </a:solidFill>
            </a:endParaRPr>
          </a:p>
        </p:txBody>
      </p:sp>
    </p:spTree>
    <p:extLst>
      <p:ext uri="{BB962C8B-B14F-4D97-AF65-F5344CB8AC3E}">
        <p14:creationId xmlns:p14="http://schemas.microsoft.com/office/powerpoint/2010/main" val="39131954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E3093202-6980-4474-95F2-299578BCE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074" y="0"/>
            <a:ext cx="12192000" cy="685800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3715" y="198256"/>
            <a:ext cx="1293237" cy="395426"/>
          </a:xfrm>
          <a:prstGeom prst="rect">
            <a:avLst/>
          </a:prstGeom>
        </p:spPr>
      </p:pic>
      <p:sp>
        <p:nvSpPr>
          <p:cNvPr id="15" name="Title 1">
            <a:extLst>
              <a:ext uri="{FF2B5EF4-FFF2-40B4-BE49-F238E27FC236}">
                <a16:creationId xmlns="" xmlns:a16="http://schemas.microsoft.com/office/drawing/2014/main" id="{319D06E2-D16F-BD74-2546-1D253E6EC4AB}"/>
              </a:ext>
            </a:extLst>
          </p:cNvPr>
          <p:cNvSpPr txBox="1">
            <a:spLocks/>
          </p:cNvSpPr>
          <p:nvPr/>
        </p:nvSpPr>
        <p:spPr>
          <a:xfrm>
            <a:off x="579408" y="0"/>
            <a:ext cx="10515600" cy="67004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800" dirty="0" smtClean="0">
                <a:solidFill>
                  <a:srgbClr val="FFC000"/>
                </a:solidFill>
              </a:rPr>
              <a:t>Branching Workflows</a:t>
            </a:r>
            <a:endParaRPr lang="en-US" sz="1800" dirty="0">
              <a:solidFill>
                <a:srgbClr val="FFC000"/>
              </a:solidFill>
            </a:endParaRPr>
          </a:p>
        </p:txBody>
      </p:sp>
      <p:sp>
        <p:nvSpPr>
          <p:cNvPr id="16" name="Content Placeholder 2">
            <a:extLst>
              <a:ext uri="{FF2B5EF4-FFF2-40B4-BE49-F238E27FC236}">
                <a16:creationId xmlns="" xmlns:a16="http://schemas.microsoft.com/office/drawing/2014/main" id="{20FF7B35-F30B-AD4A-4288-E4CA15BE6897}"/>
              </a:ext>
            </a:extLst>
          </p:cNvPr>
          <p:cNvSpPr txBox="1">
            <a:spLocks/>
          </p:cNvSpPr>
          <p:nvPr/>
        </p:nvSpPr>
        <p:spPr>
          <a:xfrm>
            <a:off x="483079" y="868302"/>
            <a:ext cx="10870721" cy="53086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mj-lt"/>
              <a:buAutoNum type="arabicPeriod"/>
            </a:pPr>
            <a:r>
              <a:rPr lang="en-US" b="1" dirty="0" smtClean="0">
                <a:solidFill>
                  <a:schemeClr val="bg1"/>
                </a:solidFill>
              </a:rPr>
              <a:t>Long-Running Branches</a:t>
            </a:r>
          </a:p>
          <a:p>
            <a:pPr marL="457200" indent="-457200" algn="l">
              <a:buFont typeface="+mj-lt"/>
              <a:buAutoNum type="arabicPeriod"/>
            </a:pPr>
            <a:r>
              <a:rPr lang="en-US" b="1" dirty="0" smtClean="0">
                <a:solidFill>
                  <a:schemeClr val="bg1"/>
                </a:solidFill>
              </a:rPr>
              <a:t>Topic Branches</a:t>
            </a:r>
          </a:p>
          <a:p>
            <a:pPr marL="457200" indent="-457200" algn="l">
              <a:buFont typeface="+mj-lt"/>
              <a:buAutoNum type="arabicPeriod"/>
            </a:pPr>
            <a:r>
              <a:rPr lang="en-US" dirty="0" smtClean="0">
                <a:solidFill>
                  <a:schemeClr val="bg1"/>
                </a:solidFill>
              </a:rPr>
              <a:t>Remote Branches</a:t>
            </a:r>
          </a:p>
          <a:p>
            <a:pPr marL="914400" lvl="1" indent="-457200" algn="l">
              <a:buFont typeface="+mj-lt"/>
              <a:buAutoNum type="arabicPeriod"/>
            </a:pPr>
            <a:r>
              <a:rPr lang="en-US" dirty="0" smtClean="0">
                <a:solidFill>
                  <a:schemeClr val="bg1"/>
                </a:solidFill>
              </a:rPr>
              <a:t>Remote references are references (pointers) in your remote repositories, including branches, tags, and so on. </a:t>
            </a:r>
          </a:p>
          <a:p>
            <a:pPr marL="914400" lvl="1" indent="-457200" algn="l">
              <a:buFont typeface="+mj-lt"/>
              <a:buAutoNum type="arabicPeriod"/>
            </a:pPr>
            <a:r>
              <a:rPr lang="en-US" dirty="0" smtClean="0">
                <a:solidFill>
                  <a:schemeClr val="bg1"/>
                </a:solidFill>
              </a:rPr>
              <a:t>You can get a full list of remote references explicitly with </a:t>
            </a:r>
          </a:p>
          <a:p>
            <a:pPr marL="1371600" lvl="2" indent="-457200" algn="l"/>
            <a:r>
              <a:rPr lang="en-US" dirty="0" err="1" smtClean="0">
                <a:solidFill>
                  <a:schemeClr val="bg1"/>
                </a:solidFill>
              </a:rPr>
              <a:t>git</a:t>
            </a:r>
            <a:r>
              <a:rPr lang="en-US" dirty="0" smtClean="0">
                <a:solidFill>
                  <a:schemeClr val="bg1"/>
                </a:solidFill>
              </a:rPr>
              <a:t> </a:t>
            </a:r>
            <a:r>
              <a:rPr lang="en-US" dirty="0" err="1" smtClean="0">
                <a:solidFill>
                  <a:schemeClr val="bg1"/>
                </a:solidFill>
              </a:rPr>
              <a:t>ls</a:t>
            </a:r>
            <a:r>
              <a:rPr lang="en-US" dirty="0" smtClean="0">
                <a:solidFill>
                  <a:schemeClr val="bg1"/>
                </a:solidFill>
              </a:rPr>
              <a:t>-remote &lt;remote&gt;, or </a:t>
            </a:r>
          </a:p>
          <a:p>
            <a:pPr marL="1371600" lvl="2" indent="-457200" algn="l"/>
            <a:r>
              <a:rPr lang="en-US" dirty="0" err="1" smtClean="0">
                <a:solidFill>
                  <a:schemeClr val="bg1"/>
                </a:solidFill>
              </a:rPr>
              <a:t>git</a:t>
            </a:r>
            <a:r>
              <a:rPr lang="en-US" dirty="0" smtClean="0">
                <a:solidFill>
                  <a:schemeClr val="bg1"/>
                </a:solidFill>
              </a:rPr>
              <a:t> remote show &lt;remote&gt; for remote branches as well as more information.</a:t>
            </a:r>
          </a:p>
          <a:p>
            <a:pPr marL="1371600" lvl="2" indent="-457200" algn="l"/>
            <a:r>
              <a:rPr lang="en-US" b="1" dirty="0" smtClean="0">
                <a:solidFill>
                  <a:schemeClr val="bg1"/>
                </a:solidFill>
              </a:rPr>
              <a:t>Pushing</a:t>
            </a:r>
          </a:p>
          <a:p>
            <a:pPr marL="1371600" lvl="2" indent="-457200" algn="l"/>
            <a:r>
              <a:rPr lang="en-US" dirty="0" smtClean="0"/>
              <a:t>When you want to share a branch with the world, you need to push it up to a remote to which you have write access. </a:t>
            </a:r>
          </a:p>
          <a:p>
            <a:pPr marL="1371600" lvl="2" indent="-457200" algn="l"/>
            <a:r>
              <a:rPr lang="en-US" dirty="0" smtClean="0"/>
              <a:t>$ </a:t>
            </a:r>
            <a:r>
              <a:rPr lang="en-US" dirty="0" err="1" smtClean="0"/>
              <a:t>git</a:t>
            </a:r>
            <a:r>
              <a:rPr lang="en-US" dirty="0" smtClean="0"/>
              <a:t> push origin </a:t>
            </a:r>
            <a:r>
              <a:rPr lang="en-US" dirty="0" err="1" smtClean="0"/>
              <a:t>serverfix</a:t>
            </a:r>
            <a:r>
              <a:rPr lang="en-US" dirty="0" smtClean="0"/>
              <a:t> Counting objects: 24, done.</a:t>
            </a:r>
          </a:p>
          <a:p>
            <a:pPr marL="1371600" lvl="2" indent="-457200" algn="l"/>
            <a:r>
              <a:rPr lang="en-US" b="1" dirty="0" smtClean="0"/>
              <a:t>Tracking Branches</a:t>
            </a:r>
          </a:p>
          <a:p>
            <a:pPr marL="1371600" lvl="2" indent="-457200" algn="l"/>
            <a:endParaRPr lang="en-US" b="1" dirty="0" smtClean="0">
              <a:solidFill>
                <a:schemeClr val="bg1"/>
              </a:solidFill>
            </a:endParaRPr>
          </a:p>
          <a:p>
            <a:pPr marL="1371600" lvl="2" indent="-457200" algn="l"/>
            <a:endParaRPr lang="en-US" b="1" dirty="0" smtClean="0">
              <a:solidFill>
                <a:schemeClr val="bg1"/>
              </a:solidFill>
            </a:endParaRPr>
          </a:p>
          <a:p>
            <a:pPr algn="l"/>
            <a:endParaRPr lang="en-US" b="1" dirty="0" smtClean="0">
              <a:solidFill>
                <a:schemeClr val="bg1"/>
              </a:solidFill>
            </a:endParaRPr>
          </a:p>
          <a:p>
            <a:pPr algn="l"/>
            <a:endParaRPr lang="en-US" dirty="0">
              <a:solidFill>
                <a:schemeClr val="bg1"/>
              </a:solidFill>
            </a:endParaRPr>
          </a:p>
        </p:txBody>
      </p:sp>
    </p:spTree>
    <p:extLst>
      <p:ext uri="{BB962C8B-B14F-4D97-AF65-F5344CB8AC3E}">
        <p14:creationId xmlns:p14="http://schemas.microsoft.com/office/powerpoint/2010/main" val="3913195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E3093202-6980-4474-95F2-299578BCE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074" y="0"/>
            <a:ext cx="12192000" cy="685800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3715" y="198256"/>
            <a:ext cx="1293237" cy="395426"/>
          </a:xfrm>
          <a:prstGeom prst="rect">
            <a:avLst/>
          </a:prstGeom>
        </p:spPr>
      </p:pic>
      <p:sp>
        <p:nvSpPr>
          <p:cNvPr id="15" name="Title 1">
            <a:extLst>
              <a:ext uri="{FF2B5EF4-FFF2-40B4-BE49-F238E27FC236}">
                <a16:creationId xmlns="" xmlns:a16="http://schemas.microsoft.com/office/drawing/2014/main" id="{319D06E2-D16F-BD74-2546-1D253E6EC4AB}"/>
              </a:ext>
            </a:extLst>
          </p:cNvPr>
          <p:cNvSpPr txBox="1">
            <a:spLocks/>
          </p:cNvSpPr>
          <p:nvPr/>
        </p:nvSpPr>
        <p:spPr>
          <a:xfrm>
            <a:off x="579408" y="0"/>
            <a:ext cx="10515600" cy="67004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800" dirty="0" smtClean="0">
                <a:solidFill>
                  <a:srgbClr val="FFC000"/>
                </a:solidFill>
              </a:rPr>
              <a:t>Branching Workflows</a:t>
            </a:r>
            <a:endParaRPr lang="en-US" sz="1800" dirty="0">
              <a:solidFill>
                <a:srgbClr val="FFC000"/>
              </a:solidFill>
            </a:endParaRPr>
          </a:p>
        </p:txBody>
      </p:sp>
      <p:sp>
        <p:nvSpPr>
          <p:cNvPr id="16" name="Content Placeholder 2">
            <a:extLst>
              <a:ext uri="{FF2B5EF4-FFF2-40B4-BE49-F238E27FC236}">
                <a16:creationId xmlns="" xmlns:a16="http://schemas.microsoft.com/office/drawing/2014/main" id="{20FF7B35-F30B-AD4A-4288-E4CA15BE6897}"/>
              </a:ext>
            </a:extLst>
          </p:cNvPr>
          <p:cNvSpPr txBox="1">
            <a:spLocks/>
          </p:cNvSpPr>
          <p:nvPr/>
        </p:nvSpPr>
        <p:spPr>
          <a:xfrm>
            <a:off x="483079" y="868302"/>
            <a:ext cx="10870721" cy="5308662"/>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dirty="0" smtClean="0">
                <a:solidFill>
                  <a:schemeClr val="bg1"/>
                </a:solidFill>
              </a:rPr>
              <a:t>Tracking Branches</a:t>
            </a:r>
          </a:p>
          <a:p>
            <a:pPr algn="l"/>
            <a:r>
              <a:rPr lang="en-US" dirty="0" smtClean="0">
                <a:solidFill>
                  <a:schemeClr val="bg1"/>
                </a:solidFill>
              </a:rPr>
              <a:t>Checking out a local branch from a remote-tracking branch automatically creates what is called a “tracking branch” (and the branch it tracks is called an “upstream branch”).</a:t>
            </a:r>
          </a:p>
          <a:p>
            <a:pPr algn="l"/>
            <a:r>
              <a:rPr lang="en-US" dirty="0" smtClean="0">
                <a:solidFill>
                  <a:schemeClr val="bg1"/>
                </a:solidFill>
              </a:rPr>
              <a:t> Tracking branches are local branches that have a direct relationship to a remote branch. </a:t>
            </a:r>
          </a:p>
          <a:p>
            <a:pPr algn="l"/>
            <a:r>
              <a:rPr lang="en-US" dirty="0" smtClean="0">
                <a:solidFill>
                  <a:schemeClr val="bg1"/>
                </a:solidFill>
              </a:rPr>
              <a:t>If you’re on a tracking branch and type </a:t>
            </a:r>
            <a:r>
              <a:rPr lang="en-US" dirty="0" err="1" smtClean="0">
                <a:solidFill>
                  <a:schemeClr val="bg1"/>
                </a:solidFill>
              </a:rPr>
              <a:t>git</a:t>
            </a:r>
            <a:r>
              <a:rPr lang="en-US" dirty="0" smtClean="0">
                <a:solidFill>
                  <a:schemeClr val="bg1"/>
                </a:solidFill>
              </a:rPr>
              <a:t> pull, </a:t>
            </a:r>
            <a:r>
              <a:rPr lang="en-US" dirty="0" err="1" smtClean="0">
                <a:solidFill>
                  <a:schemeClr val="bg1"/>
                </a:solidFill>
              </a:rPr>
              <a:t>Git</a:t>
            </a:r>
            <a:r>
              <a:rPr lang="en-US" dirty="0" smtClean="0">
                <a:solidFill>
                  <a:schemeClr val="bg1"/>
                </a:solidFill>
              </a:rPr>
              <a:t> automatically knows which server to fetch from and which branch to merge in.</a:t>
            </a:r>
          </a:p>
          <a:p>
            <a:pPr algn="l"/>
            <a:r>
              <a:rPr lang="en-US" dirty="0" smtClean="0">
                <a:solidFill>
                  <a:schemeClr val="bg1"/>
                </a:solidFill>
              </a:rPr>
              <a:t>$ </a:t>
            </a:r>
            <a:r>
              <a:rPr lang="en-US" dirty="0" err="1" smtClean="0">
                <a:solidFill>
                  <a:schemeClr val="bg1"/>
                </a:solidFill>
              </a:rPr>
              <a:t>git</a:t>
            </a:r>
            <a:r>
              <a:rPr lang="en-US" dirty="0" smtClean="0">
                <a:solidFill>
                  <a:schemeClr val="bg1"/>
                </a:solidFill>
              </a:rPr>
              <a:t> checkout --track origin/</a:t>
            </a:r>
            <a:r>
              <a:rPr lang="en-US" dirty="0" err="1" smtClean="0">
                <a:solidFill>
                  <a:schemeClr val="bg1"/>
                </a:solidFill>
              </a:rPr>
              <a:t>serverfix</a:t>
            </a:r>
            <a:endParaRPr lang="en-US" dirty="0" smtClean="0">
              <a:solidFill>
                <a:schemeClr val="bg1"/>
              </a:solidFill>
            </a:endParaRPr>
          </a:p>
          <a:p>
            <a:pPr algn="l"/>
            <a:r>
              <a:rPr lang="en-US" b="1" dirty="0" smtClean="0">
                <a:solidFill>
                  <a:schemeClr val="bg1"/>
                </a:solidFill>
              </a:rPr>
              <a:t>Pulling</a:t>
            </a:r>
          </a:p>
          <a:p>
            <a:pPr algn="l"/>
            <a:r>
              <a:rPr lang="en-US" dirty="0" smtClean="0">
                <a:solidFill>
                  <a:schemeClr val="bg1"/>
                </a:solidFill>
              </a:rPr>
              <a:t>there is a command called</a:t>
            </a:r>
          </a:p>
          <a:p>
            <a:pPr algn="l"/>
            <a:r>
              <a:rPr lang="en-US" dirty="0" smtClean="0">
                <a:solidFill>
                  <a:schemeClr val="bg1"/>
                </a:solidFill>
              </a:rPr>
              <a:t> </a:t>
            </a:r>
            <a:r>
              <a:rPr lang="en-US" dirty="0" err="1" smtClean="0">
                <a:solidFill>
                  <a:schemeClr val="bg1"/>
                </a:solidFill>
              </a:rPr>
              <a:t>git</a:t>
            </a:r>
            <a:r>
              <a:rPr lang="en-US" dirty="0" smtClean="0">
                <a:solidFill>
                  <a:schemeClr val="bg1"/>
                </a:solidFill>
              </a:rPr>
              <a:t> pull -</a:t>
            </a:r>
            <a:r>
              <a:rPr lang="en-US" dirty="0" smtClean="0">
                <a:solidFill>
                  <a:schemeClr val="bg1"/>
                </a:solidFill>
                <a:sym typeface="Wingdings" pitchFamily="2" charset="2"/>
              </a:rPr>
              <a:t></a:t>
            </a:r>
            <a:r>
              <a:rPr lang="en-US" dirty="0" smtClean="0">
                <a:solidFill>
                  <a:schemeClr val="bg1"/>
                </a:solidFill>
              </a:rPr>
              <a:t>which is essentially a </a:t>
            </a:r>
            <a:r>
              <a:rPr lang="en-US" dirty="0" err="1" smtClean="0">
                <a:solidFill>
                  <a:schemeClr val="bg1"/>
                </a:solidFill>
              </a:rPr>
              <a:t>git</a:t>
            </a:r>
            <a:r>
              <a:rPr lang="en-US" dirty="0" smtClean="0">
                <a:solidFill>
                  <a:schemeClr val="bg1"/>
                </a:solidFill>
              </a:rPr>
              <a:t> fetch immediately followed by a </a:t>
            </a:r>
            <a:r>
              <a:rPr lang="en-US" dirty="0" err="1" smtClean="0">
                <a:solidFill>
                  <a:schemeClr val="bg1"/>
                </a:solidFill>
              </a:rPr>
              <a:t>git</a:t>
            </a:r>
            <a:r>
              <a:rPr lang="en-US" dirty="0" smtClean="0">
                <a:solidFill>
                  <a:schemeClr val="bg1"/>
                </a:solidFill>
              </a:rPr>
              <a:t> merge in most cases. </a:t>
            </a:r>
          </a:p>
          <a:p>
            <a:pPr algn="l"/>
            <a:r>
              <a:rPr lang="en-US" b="1" dirty="0" smtClean="0">
                <a:solidFill>
                  <a:schemeClr val="bg1"/>
                </a:solidFill>
              </a:rPr>
              <a:t>Deleting Remote Branches</a:t>
            </a:r>
          </a:p>
          <a:p>
            <a:pPr algn="l"/>
            <a:r>
              <a:rPr lang="en-US" b="1" dirty="0" smtClean="0">
                <a:solidFill>
                  <a:schemeClr val="bg1"/>
                </a:solidFill>
              </a:rPr>
              <a:t>	</a:t>
            </a:r>
            <a:r>
              <a:rPr lang="en-US" dirty="0" err="1" smtClean="0">
                <a:solidFill>
                  <a:schemeClr val="bg1"/>
                </a:solidFill>
              </a:rPr>
              <a:t>git</a:t>
            </a:r>
            <a:r>
              <a:rPr lang="en-US" dirty="0" smtClean="0">
                <a:solidFill>
                  <a:schemeClr val="bg1"/>
                </a:solidFill>
              </a:rPr>
              <a:t> push origin --delete </a:t>
            </a:r>
            <a:r>
              <a:rPr lang="en-US" dirty="0" err="1" smtClean="0">
                <a:solidFill>
                  <a:schemeClr val="bg1"/>
                </a:solidFill>
              </a:rPr>
              <a:t>serverfix</a:t>
            </a:r>
            <a:endParaRPr lang="en-US" b="1" dirty="0" smtClean="0">
              <a:solidFill>
                <a:schemeClr val="bg1"/>
              </a:solidFill>
            </a:endParaRPr>
          </a:p>
          <a:p>
            <a:pPr algn="l"/>
            <a:endParaRPr lang="en-US" b="1" dirty="0" smtClean="0">
              <a:solidFill>
                <a:schemeClr val="bg1"/>
              </a:solidFill>
            </a:endParaRPr>
          </a:p>
          <a:p>
            <a:pPr algn="l"/>
            <a:endParaRPr lang="en-US" dirty="0" smtClean="0">
              <a:solidFill>
                <a:schemeClr val="bg1"/>
              </a:solidFill>
            </a:endParaRPr>
          </a:p>
          <a:p>
            <a:pPr algn="l"/>
            <a:endParaRPr lang="en-US" dirty="0">
              <a:solidFill>
                <a:schemeClr val="bg1"/>
              </a:solidFill>
            </a:endParaRPr>
          </a:p>
        </p:txBody>
      </p:sp>
    </p:spTree>
    <p:extLst>
      <p:ext uri="{BB962C8B-B14F-4D97-AF65-F5344CB8AC3E}">
        <p14:creationId xmlns:p14="http://schemas.microsoft.com/office/powerpoint/2010/main" val="39131954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E3093202-6980-4474-95F2-299578BCE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074" y="0"/>
            <a:ext cx="12192000" cy="685800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3715" y="198256"/>
            <a:ext cx="1293237" cy="395426"/>
          </a:xfrm>
          <a:prstGeom prst="rect">
            <a:avLst/>
          </a:prstGeom>
        </p:spPr>
      </p:pic>
      <p:sp>
        <p:nvSpPr>
          <p:cNvPr id="15" name="Title 1">
            <a:extLst>
              <a:ext uri="{FF2B5EF4-FFF2-40B4-BE49-F238E27FC236}">
                <a16:creationId xmlns="" xmlns:a16="http://schemas.microsoft.com/office/drawing/2014/main" id="{319D06E2-D16F-BD74-2546-1D253E6EC4AB}"/>
              </a:ext>
            </a:extLst>
          </p:cNvPr>
          <p:cNvSpPr txBox="1">
            <a:spLocks/>
          </p:cNvSpPr>
          <p:nvPr/>
        </p:nvSpPr>
        <p:spPr>
          <a:xfrm>
            <a:off x="579408" y="0"/>
            <a:ext cx="10515600" cy="67004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800" dirty="0" smtClean="0">
                <a:solidFill>
                  <a:srgbClr val="FFC000"/>
                </a:solidFill>
              </a:rPr>
              <a:t>Rebasing</a:t>
            </a:r>
          </a:p>
          <a:p>
            <a:endParaRPr lang="en-US" sz="1800" dirty="0">
              <a:solidFill>
                <a:srgbClr val="FFC000"/>
              </a:solidFill>
            </a:endParaRPr>
          </a:p>
        </p:txBody>
      </p:sp>
      <p:sp>
        <p:nvSpPr>
          <p:cNvPr id="16" name="Content Placeholder 2">
            <a:extLst>
              <a:ext uri="{FF2B5EF4-FFF2-40B4-BE49-F238E27FC236}">
                <a16:creationId xmlns="" xmlns:a16="http://schemas.microsoft.com/office/drawing/2014/main" id="{20FF7B35-F30B-AD4A-4288-E4CA15BE6897}"/>
              </a:ext>
            </a:extLst>
          </p:cNvPr>
          <p:cNvSpPr txBox="1">
            <a:spLocks/>
          </p:cNvSpPr>
          <p:nvPr/>
        </p:nvSpPr>
        <p:spPr>
          <a:xfrm>
            <a:off x="483079" y="868302"/>
            <a:ext cx="10870721" cy="53086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smtClean="0">
                <a:solidFill>
                  <a:schemeClr val="bg1"/>
                </a:solidFill>
              </a:rPr>
              <a:t>In </a:t>
            </a:r>
            <a:r>
              <a:rPr lang="en-US" dirty="0" err="1" smtClean="0">
                <a:solidFill>
                  <a:schemeClr val="bg1"/>
                </a:solidFill>
              </a:rPr>
              <a:t>Git</a:t>
            </a:r>
            <a:r>
              <a:rPr lang="en-US" dirty="0" smtClean="0">
                <a:solidFill>
                  <a:schemeClr val="bg1"/>
                </a:solidFill>
              </a:rPr>
              <a:t>, there are two main ways to integrate changes from one branch into another: 	</a:t>
            </a:r>
            <a:r>
              <a:rPr lang="en-US" dirty="0" smtClean="0">
                <a:solidFill>
                  <a:srgbClr val="FFFF00"/>
                </a:solidFill>
              </a:rPr>
              <a:t>the merge and </a:t>
            </a:r>
          </a:p>
          <a:p>
            <a:pPr algn="l"/>
            <a:r>
              <a:rPr lang="en-US" dirty="0" smtClean="0">
                <a:solidFill>
                  <a:srgbClr val="FFFF00"/>
                </a:solidFill>
              </a:rPr>
              <a:t>	the rebase.</a:t>
            </a:r>
          </a:p>
          <a:p>
            <a:pPr algn="l"/>
            <a:r>
              <a:rPr lang="en-US" b="1" dirty="0" smtClean="0">
                <a:solidFill>
                  <a:srgbClr val="FFFF00"/>
                </a:solidFill>
              </a:rPr>
              <a:t>The Basic Rebase</a:t>
            </a:r>
          </a:p>
          <a:p>
            <a:pPr algn="l"/>
            <a:r>
              <a:rPr lang="en-US" dirty="0" smtClean="0">
                <a:solidFill>
                  <a:schemeClr val="bg1"/>
                </a:solidFill>
              </a:rPr>
              <a:t>	$ </a:t>
            </a:r>
            <a:r>
              <a:rPr lang="en-US" dirty="0" err="1" smtClean="0">
                <a:solidFill>
                  <a:schemeClr val="bg1"/>
                </a:solidFill>
              </a:rPr>
              <a:t>git</a:t>
            </a:r>
            <a:r>
              <a:rPr lang="en-US" dirty="0" smtClean="0">
                <a:solidFill>
                  <a:schemeClr val="bg1"/>
                </a:solidFill>
              </a:rPr>
              <a:t> checkout experiment</a:t>
            </a:r>
          </a:p>
          <a:p>
            <a:pPr algn="l"/>
            <a:r>
              <a:rPr lang="en-US" dirty="0" smtClean="0">
                <a:solidFill>
                  <a:schemeClr val="bg1"/>
                </a:solidFill>
              </a:rPr>
              <a:t>	 $ </a:t>
            </a:r>
            <a:r>
              <a:rPr lang="en-US" dirty="0" err="1" smtClean="0">
                <a:solidFill>
                  <a:schemeClr val="bg1"/>
                </a:solidFill>
              </a:rPr>
              <a:t>git</a:t>
            </a:r>
            <a:r>
              <a:rPr lang="en-US" dirty="0" smtClean="0">
                <a:solidFill>
                  <a:schemeClr val="bg1"/>
                </a:solidFill>
              </a:rPr>
              <a:t> rebase master First, rewinding head to replay your work on top of it...</a:t>
            </a:r>
          </a:p>
          <a:p>
            <a:pPr algn="l"/>
            <a:r>
              <a:rPr lang="en-US" dirty="0" smtClean="0">
                <a:solidFill>
                  <a:schemeClr val="bg1"/>
                </a:solidFill>
              </a:rPr>
              <a:t> Applying: added staged command</a:t>
            </a:r>
          </a:p>
          <a:p>
            <a:pPr algn="l"/>
            <a:r>
              <a:rPr lang="en-US" b="1" dirty="0" smtClean="0">
                <a:solidFill>
                  <a:schemeClr val="bg1"/>
                </a:solidFill>
              </a:rPr>
              <a:t>More Interesting Rebases</a:t>
            </a:r>
          </a:p>
          <a:p>
            <a:pPr algn="l"/>
            <a:r>
              <a:rPr lang="en-US" dirty="0" smtClean="0">
                <a:solidFill>
                  <a:schemeClr val="bg1"/>
                </a:solidFill>
              </a:rPr>
              <a:t>	$ </a:t>
            </a:r>
            <a:r>
              <a:rPr lang="en-US" dirty="0" err="1" smtClean="0">
                <a:solidFill>
                  <a:schemeClr val="bg1"/>
                </a:solidFill>
              </a:rPr>
              <a:t>git</a:t>
            </a:r>
            <a:r>
              <a:rPr lang="en-US" dirty="0" smtClean="0">
                <a:solidFill>
                  <a:schemeClr val="bg1"/>
                </a:solidFill>
              </a:rPr>
              <a:t> rebase --onto master server client</a:t>
            </a:r>
          </a:p>
          <a:p>
            <a:pPr algn="l"/>
            <a:r>
              <a:rPr lang="fr-FR" dirty="0" smtClean="0">
                <a:solidFill>
                  <a:schemeClr val="bg1"/>
                </a:solidFill>
              </a:rPr>
              <a:t>	</a:t>
            </a:r>
            <a:r>
              <a:rPr lang="fr-FR" dirty="0" smtClean="0">
                <a:solidFill>
                  <a:srgbClr val="FFFF00"/>
                </a:solidFill>
              </a:rPr>
              <a:t>$ git </a:t>
            </a:r>
            <a:r>
              <a:rPr lang="fr-FR" dirty="0" err="1" smtClean="0">
                <a:solidFill>
                  <a:srgbClr val="FFFF00"/>
                </a:solidFill>
              </a:rPr>
              <a:t>checkout</a:t>
            </a:r>
            <a:r>
              <a:rPr lang="fr-FR" dirty="0" smtClean="0">
                <a:solidFill>
                  <a:srgbClr val="FFFF00"/>
                </a:solidFill>
              </a:rPr>
              <a:t> master $ git </a:t>
            </a:r>
            <a:r>
              <a:rPr lang="fr-FR" dirty="0" err="1" smtClean="0">
                <a:solidFill>
                  <a:srgbClr val="FFFF00"/>
                </a:solidFill>
              </a:rPr>
              <a:t>merge</a:t>
            </a:r>
            <a:r>
              <a:rPr lang="fr-FR" dirty="0" smtClean="0">
                <a:solidFill>
                  <a:srgbClr val="FFFF00"/>
                </a:solidFill>
              </a:rPr>
              <a:t> client</a:t>
            </a:r>
          </a:p>
          <a:p>
            <a:pPr algn="l"/>
            <a:r>
              <a:rPr lang="en-US" dirty="0" smtClean="0">
                <a:solidFill>
                  <a:schemeClr val="bg1"/>
                </a:solidFill>
              </a:rPr>
              <a:t>	</a:t>
            </a:r>
            <a:r>
              <a:rPr lang="en-US" dirty="0" smtClean="0">
                <a:solidFill>
                  <a:srgbClr val="FFFF00"/>
                </a:solidFill>
              </a:rPr>
              <a:t>$ </a:t>
            </a:r>
            <a:r>
              <a:rPr lang="en-US" dirty="0" err="1" smtClean="0">
                <a:solidFill>
                  <a:srgbClr val="FFFF00"/>
                </a:solidFill>
              </a:rPr>
              <a:t>git</a:t>
            </a:r>
            <a:r>
              <a:rPr lang="en-US" dirty="0" smtClean="0">
                <a:solidFill>
                  <a:srgbClr val="FFFF00"/>
                </a:solidFill>
              </a:rPr>
              <a:t> rebase master server</a:t>
            </a:r>
            <a:endParaRPr lang="en-US" b="1" dirty="0" smtClean="0">
              <a:solidFill>
                <a:srgbClr val="FFFF00"/>
              </a:solidFill>
            </a:endParaRPr>
          </a:p>
          <a:p>
            <a:pPr algn="l"/>
            <a:endParaRPr lang="en-US" dirty="0">
              <a:solidFill>
                <a:schemeClr val="bg1"/>
              </a:solidFill>
            </a:endParaRPr>
          </a:p>
        </p:txBody>
      </p:sp>
    </p:spTree>
    <p:extLst>
      <p:ext uri="{BB962C8B-B14F-4D97-AF65-F5344CB8AC3E}">
        <p14:creationId xmlns:p14="http://schemas.microsoft.com/office/powerpoint/2010/main" val="39131954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E3093202-6980-4474-95F2-299578BCE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074" y="0"/>
            <a:ext cx="12192000" cy="685800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3715" y="198256"/>
            <a:ext cx="1293237" cy="395426"/>
          </a:xfrm>
          <a:prstGeom prst="rect">
            <a:avLst/>
          </a:prstGeom>
        </p:spPr>
      </p:pic>
      <p:sp>
        <p:nvSpPr>
          <p:cNvPr id="15" name="Title 1">
            <a:extLst>
              <a:ext uri="{FF2B5EF4-FFF2-40B4-BE49-F238E27FC236}">
                <a16:creationId xmlns="" xmlns:a16="http://schemas.microsoft.com/office/drawing/2014/main" id="{319D06E2-D16F-BD74-2546-1D253E6EC4AB}"/>
              </a:ext>
            </a:extLst>
          </p:cNvPr>
          <p:cNvSpPr txBox="1">
            <a:spLocks/>
          </p:cNvSpPr>
          <p:nvPr/>
        </p:nvSpPr>
        <p:spPr>
          <a:xfrm>
            <a:off x="579408" y="0"/>
            <a:ext cx="10515600" cy="67004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500" b="1" dirty="0" err="1" smtClean="0">
                <a:solidFill>
                  <a:srgbClr val="FFFF00"/>
                </a:solidFill>
                <a:latin typeface="Times New Roman" panose="02020603050405020304" pitchFamily="18" charset="0"/>
                <a:cs typeface="Times New Roman" panose="02020603050405020304" pitchFamily="18" charset="0"/>
              </a:rPr>
              <a:t>Git</a:t>
            </a:r>
            <a:r>
              <a:rPr lang="en-US" sz="2500" b="1" dirty="0" smtClean="0">
                <a:solidFill>
                  <a:srgbClr val="FFFF00"/>
                </a:solidFill>
                <a:latin typeface="Times New Roman" panose="02020603050405020304" pitchFamily="18" charset="0"/>
                <a:cs typeface="Times New Roman" panose="02020603050405020304" pitchFamily="18" charset="0"/>
              </a:rPr>
              <a:t> Branching Workflows</a:t>
            </a:r>
            <a:endParaRPr lang="en-US" sz="2500" b="1" dirty="0">
              <a:solidFill>
                <a:srgbClr val="FFFF00"/>
              </a:solidFill>
              <a:latin typeface="Times New Roman" panose="02020603050405020304" pitchFamily="18" charset="0"/>
              <a:cs typeface="Times New Roman" panose="02020603050405020304" pitchFamily="18" charset="0"/>
            </a:endParaRPr>
          </a:p>
        </p:txBody>
      </p:sp>
      <p:sp>
        <p:nvSpPr>
          <p:cNvPr id="16" name="Content Placeholder 2">
            <a:extLst>
              <a:ext uri="{FF2B5EF4-FFF2-40B4-BE49-F238E27FC236}">
                <a16:creationId xmlns="" xmlns:a16="http://schemas.microsoft.com/office/drawing/2014/main" id="{20FF7B35-F30B-AD4A-4288-E4CA15BE6897}"/>
              </a:ext>
            </a:extLst>
          </p:cNvPr>
          <p:cNvSpPr txBox="1">
            <a:spLocks/>
          </p:cNvSpPr>
          <p:nvPr/>
        </p:nvSpPr>
        <p:spPr>
          <a:xfrm>
            <a:off x="483079" y="868302"/>
            <a:ext cx="10870721" cy="53086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smtClean="0">
                <a:solidFill>
                  <a:srgbClr val="FFFF00"/>
                </a:solidFill>
                <a:latin typeface="Times New Roman" panose="02020603050405020304" pitchFamily="18" charset="0"/>
                <a:cs typeface="Times New Roman" panose="02020603050405020304" pitchFamily="18" charset="0"/>
              </a:rPr>
              <a:t>Long Running Branches</a:t>
            </a:r>
          </a:p>
          <a:p>
            <a:pPr algn="l"/>
            <a:r>
              <a:rPr lang="en-US" sz="2000" dirty="0" smtClean="0">
                <a:solidFill>
                  <a:schemeClr val="bg1"/>
                </a:solidFill>
                <a:latin typeface="Times New Roman" panose="02020603050405020304" pitchFamily="18" charset="0"/>
                <a:cs typeface="Times New Roman" panose="02020603050405020304" pitchFamily="18" charset="0"/>
              </a:rPr>
              <a:t>In </a:t>
            </a:r>
            <a:r>
              <a:rPr lang="en-US" sz="2000" dirty="0" err="1" smtClean="0">
                <a:solidFill>
                  <a:schemeClr val="bg1"/>
                </a:solidFill>
                <a:latin typeface="Times New Roman" panose="02020603050405020304" pitchFamily="18" charset="0"/>
                <a:cs typeface="Times New Roman" panose="02020603050405020304" pitchFamily="18" charset="0"/>
              </a:rPr>
              <a:t>Github</a:t>
            </a:r>
            <a:r>
              <a:rPr lang="en-US" sz="2000" dirty="0" smtClean="0">
                <a:solidFill>
                  <a:schemeClr val="bg1"/>
                </a:solidFill>
                <a:latin typeface="Times New Roman" panose="02020603050405020304" pitchFamily="18" charset="0"/>
                <a:cs typeface="Times New Roman" panose="02020603050405020304" pitchFamily="18" charset="0"/>
              </a:rPr>
              <a:t> one can </a:t>
            </a:r>
            <a:r>
              <a:rPr lang="en-US" sz="2000" dirty="0" smtClean="0">
                <a:solidFill>
                  <a:srgbClr val="FFFF00"/>
                </a:solidFill>
                <a:latin typeface="Times New Roman" panose="02020603050405020304" pitchFamily="18" charset="0"/>
                <a:cs typeface="Times New Roman" panose="02020603050405020304" pitchFamily="18" charset="0"/>
              </a:rPr>
              <a:t>merge </a:t>
            </a:r>
            <a:r>
              <a:rPr lang="en-US" sz="2000" dirty="0" smtClean="0">
                <a:solidFill>
                  <a:schemeClr val="bg1"/>
                </a:solidFill>
                <a:latin typeface="Times New Roman" panose="02020603050405020304" pitchFamily="18" charset="0"/>
                <a:cs typeface="Times New Roman" panose="02020603050405020304" pitchFamily="18" charset="0"/>
              </a:rPr>
              <a:t>one branch with another multiple times</a:t>
            </a:r>
          </a:p>
          <a:p>
            <a:pPr algn="l"/>
            <a:r>
              <a:rPr lang="en-US" sz="2000" dirty="0" smtClean="0">
                <a:solidFill>
                  <a:schemeClr val="bg1"/>
                </a:solidFill>
                <a:latin typeface="Times New Roman" panose="02020603050405020304" pitchFamily="18" charset="0"/>
                <a:cs typeface="Times New Roman" panose="02020603050405020304" pitchFamily="18" charset="0"/>
              </a:rPr>
              <a:t>Many </a:t>
            </a:r>
            <a:r>
              <a:rPr lang="en-US" sz="2000" dirty="0" err="1" smtClean="0">
                <a:solidFill>
                  <a:schemeClr val="bg1"/>
                </a:solidFill>
                <a:latin typeface="Times New Roman" panose="02020603050405020304" pitchFamily="18" charset="0"/>
                <a:cs typeface="Times New Roman" panose="02020603050405020304" pitchFamily="18" charset="0"/>
              </a:rPr>
              <a:t>Git</a:t>
            </a:r>
            <a:r>
              <a:rPr lang="en-US" sz="2000" dirty="0" smtClean="0">
                <a:solidFill>
                  <a:schemeClr val="bg1"/>
                </a:solidFill>
                <a:latin typeface="Times New Roman" panose="02020603050405020304" pitchFamily="18" charset="0"/>
                <a:cs typeface="Times New Roman" panose="02020603050405020304" pitchFamily="18" charset="0"/>
              </a:rPr>
              <a:t> developers have a workflow, having only code that is </a:t>
            </a:r>
            <a:r>
              <a:rPr lang="en-US" sz="2000" dirty="0" smtClean="0">
                <a:solidFill>
                  <a:srgbClr val="FFFF00"/>
                </a:solidFill>
                <a:latin typeface="Times New Roman" panose="02020603050405020304" pitchFamily="18" charset="0"/>
                <a:cs typeface="Times New Roman" panose="02020603050405020304" pitchFamily="18" charset="0"/>
              </a:rPr>
              <a:t>stable </a:t>
            </a:r>
            <a:r>
              <a:rPr lang="en-US" sz="2000" dirty="0" smtClean="0">
                <a:solidFill>
                  <a:schemeClr val="bg1"/>
                </a:solidFill>
                <a:latin typeface="Times New Roman" panose="02020603050405020304" pitchFamily="18" charset="0"/>
                <a:cs typeface="Times New Roman" panose="02020603050405020304" pitchFamily="18" charset="0"/>
              </a:rPr>
              <a:t>in the master branch. (The code that will be released)</a:t>
            </a:r>
          </a:p>
          <a:p>
            <a:pPr algn="l"/>
            <a:r>
              <a:rPr lang="en-US" sz="2000" dirty="0" smtClean="0">
                <a:solidFill>
                  <a:schemeClr val="bg1"/>
                </a:solidFill>
                <a:latin typeface="Times New Roman" panose="02020603050405020304" pitchFamily="18" charset="0"/>
                <a:cs typeface="Times New Roman" panose="02020603050405020304" pitchFamily="18" charset="0"/>
              </a:rPr>
              <a:t>Another </a:t>
            </a:r>
            <a:r>
              <a:rPr lang="en-US" sz="2000" dirty="0" smtClean="0">
                <a:solidFill>
                  <a:srgbClr val="FFFF00"/>
                </a:solidFill>
                <a:latin typeface="Times New Roman" panose="02020603050405020304" pitchFamily="18" charset="0"/>
                <a:cs typeface="Times New Roman" panose="02020603050405020304" pitchFamily="18" charset="0"/>
              </a:rPr>
              <a:t>parallel branch </a:t>
            </a:r>
            <a:r>
              <a:rPr lang="en-US" sz="2000" dirty="0" smtClean="0">
                <a:solidFill>
                  <a:schemeClr val="bg1"/>
                </a:solidFill>
                <a:latin typeface="Times New Roman" panose="02020603050405020304" pitchFamily="18" charset="0"/>
                <a:cs typeface="Times New Roman" panose="02020603050405020304" pitchFamily="18" charset="0"/>
              </a:rPr>
              <a:t>named develop or next which they work or test stability</a:t>
            </a:r>
          </a:p>
          <a:p>
            <a:pPr algn="l"/>
            <a:r>
              <a:rPr lang="en-US" sz="2000" dirty="0" smtClean="0">
                <a:solidFill>
                  <a:schemeClr val="bg1"/>
                </a:solidFill>
                <a:latin typeface="Times New Roman" panose="02020603050405020304" pitchFamily="18" charset="0"/>
                <a:cs typeface="Times New Roman" panose="02020603050405020304" pitchFamily="18" charset="0"/>
              </a:rPr>
              <a:t>Whenever the branch gets stable it </a:t>
            </a:r>
            <a:r>
              <a:rPr lang="en-US" sz="2000" dirty="0" smtClean="0">
                <a:solidFill>
                  <a:srgbClr val="FFFF00"/>
                </a:solidFill>
                <a:latin typeface="Times New Roman" panose="02020603050405020304" pitchFamily="18" charset="0"/>
                <a:cs typeface="Times New Roman" panose="02020603050405020304" pitchFamily="18" charset="0"/>
              </a:rPr>
              <a:t>will be merged </a:t>
            </a:r>
            <a:r>
              <a:rPr lang="en-US" sz="2000" dirty="0" smtClean="0">
                <a:solidFill>
                  <a:schemeClr val="bg1"/>
                </a:solidFill>
                <a:latin typeface="Times New Roman" panose="02020603050405020304" pitchFamily="18" charset="0"/>
                <a:cs typeface="Times New Roman" panose="02020603050405020304" pitchFamily="18" charset="0"/>
              </a:rPr>
              <a:t>with the master branch</a:t>
            </a:r>
            <a:endParaRPr lang="en-US" sz="2000" dirty="0">
              <a:solidFill>
                <a:schemeClr val="bg1"/>
              </a:solidFill>
              <a:latin typeface="Times New Roman" panose="02020603050405020304" pitchFamily="18" charset="0"/>
              <a:cs typeface="Times New Roman" panose="02020603050405020304" pitchFamily="18" charset="0"/>
            </a:endParaRPr>
          </a:p>
          <a:p>
            <a:pPr algn="l"/>
            <a:endParaRPr lang="en-US" sz="2000" dirty="0" smtClean="0">
              <a:solidFill>
                <a:schemeClr val="bg1"/>
              </a:solidFill>
              <a:latin typeface="Times New Roman" panose="02020603050405020304" pitchFamily="18" charset="0"/>
              <a:cs typeface="Times New Roman" panose="02020603050405020304" pitchFamily="18" charset="0"/>
            </a:endParaRPr>
          </a:p>
          <a:p>
            <a:pPr algn="l"/>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74832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E3093202-6980-4474-95F2-299578BCE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074" y="0"/>
            <a:ext cx="12192000" cy="685800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3715" y="198256"/>
            <a:ext cx="1293237" cy="395426"/>
          </a:xfrm>
          <a:prstGeom prst="rect">
            <a:avLst/>
          </a:prstGeom>
        </p:spPr>
      </p:pic>
      <p:sp>
        <p:nvSpPr>
          <p:cNvPr id="15" name="Title 1">
            <a:extLst>
              <a:ext uri="{FF2B5EF4-FFF2-40B4-BE49-F238E27FC236}">
                <a16:creationId xmlns="" xmlns:a16="http://schemas.microsoft.com/office/drawing/2014/main" id="{319D06E2-D16F-BD74-2546-1D253E6EC4AB}"/>
              </a:ext>
            </a:extLst>
          </p:cNvPr>
          <p:cNvSpPr txBox="1">
            <a:spLocks/>
          </p:cNvSpPr>
          <p:nvPr/>
        </p:nvSpPr>
        <p:spPr>
          <a:xfrm>
            <a:off x="579408" y="0"/>
            <a:ext cx="10515600" cy="67004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500" b="1" dirty="0" err="1" smtClean="0">
                <a:solidFill>
                  <a:srgbClr val="FFFF00"/>
                </a:solidFill>
                <a:latin typeface="Times New Roman" panose="02020603050405020304" pitchFamily="18" charset="0"/>
                <a:cs typeface="Times New Roman" panose="02020603050405020304" pitchFamily="18" charset="0"/>
              </a:rPr>
              <a:t>Git</a:t>
            </a:r>
            <a:r>
              <a:rPr lang="en-US" sz="2500" b="1" dirty="0" smtClean="0">
                <a:solidFill>
                  <a:srgbClr val="FFFF00"/>
                </a:solidFill>
                <a:latin typeface="Times New Roman" panose="02020603050405020304" pitchFamily="18" charset="0"/>
                <a:cs typeface="Times New Roman" panose="02020603050405020304" pitchFamily="18" charset="0"/>
              </a:rPr>
              <a:t> Branching Workflows</a:t>
            </a:r>
            <a:endParaRPr lang="en-US" sz="2500" b="1" dirty="0">
              <a:solidFill>
                <a:srgbClr val="FFFF00"/>
              </a:solidFill>
              <a:latin typeface="Times New Roman" panose="02020603050405020304" pitchFamily="18" charset="0"/>
              <a:cs typeface="Times New Roman" panose="02020603050405020304" pitchFamily="18" charset="0"/>
            </a:endParaRPr>
          </a:p>
        </p:txBody>
      </p:sp>
      <p:sp>
        <p:nvSpPr>
          <p:cNvPr id="16" name="Content Placeholder 2">
            <a:extLst>
              <a:ext uri="{FF2B5EF4-FFF2-40B4-BE49-F238E27FC236}">
                <a16:creationId xmlns="" xmlns:a16="http://schemas.microsoft.com/office/drawing/2014/main" id="{20FF7B35-F30B-AD4A-4288-E4CA15BE6897}"/>
              </a:ext>
            </a:extLst>
          </p:cNvPr>
          <p:cNvSpPr txBox="1">
            <a:spLocks/>
          </p:cNvSpPr>
          <p:nvPr/>
        </p:nvSpPr>
        <p:spPr>
          <a:xfrm>
            <a:off x="483079" y="868302"/>
            <a:ext cx="10870721" cy="53086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smtClean="0">
                <a:solidFill>
                  <a:srgbClr val="FFFF00"/>
                </a:solidFill>
                <a:latin typeface="Times New Roman" panose="02020603050405020304" pitchFamily="18" charset="0"/>
                <a:cs typeface="Times New Roman" panose="02020603050405020304" pitchFamily="18" charset="0"/>
              </a:rPr>
              <a:t>Long Running Branches</a:t>
            </a:r>
          </a:p>
          <a:p>
            <a:pPr algn="l"/>
            <a:r>
              <a:rPr lang="en-US" sz="2000" dirty="0" smtClean="0">
                <a:solidFill>
                  <a:schemeClr val="bg1"/>
                </a:solidFill>
                <a:latin typeface="Times New Roman" panose="02020603050405020304" pitchFamily="18" charset="0"/>
                <a:cs typeface="Times New Roman" panose="02020603050405020304" pitchFamily="18" charset="0"/>
              </a:rPr>
              <a:t>This process can be </a:t>
            </a:r>
            <a:r>
              <a:rPr lang="en-US" sz="2000" dirty="0" smtClean="0">
                <a:solidFill>
                  <a:srgbClr val="FFFF00"/>
                </a:solidFill>
                <a:latin typeface="Times New Roman" panose="02020603050405020304" pitchFamily="18" charset="0"/>
                <a:cs typeface="Times New Roman" panose="02020603050405020304" pitchFamily="18" charset="0"/>
              </a:rPr>
              <a:t>iterated till stability</a:t>
            </a:r>
          </a:p>
          <a:p>
            <a:pPr algn="l"/>
            <a:r>
              <a:rPr lang="en-US" sz="2000" dirty="0" smtClean="0">
                <a:solidFill>
                  <a:schemeClr val="bg1"/>
                </a:solidFill>
                <a:latin typeface="Times New Roman" panose="02020603050405020304" pitchFamily="18" charset="0"/>
                <a:cs typeface="Times New Roman" panose="02020603050405020304" pitchFamily="18" charset="0"/>
              </a:rPr>
              <a:t>Some larger projects have proposed branch that has integrated branches that may be ready to go into the next or master branch.</a:t>
            </a:r>
          </a:p>
          <a:p>
            <a:pPr algn="l"/>
            <a:r>
              <a:rPr lang="en-US" sz="2000" dirty="0" smtClean="0">
                <a:solidFill>
                  <a:schemeClr val="bg1"/>
                </a:solidFill>
                <a:latin typeface="Times New Roman" panose="02020603050405020304" pitchFamily="18" charset="0"/>
                <a:cs typeface="Times New Roman" panose="02020603050405020304" pitchFamily="18" charset="0"/>
              </a:rPr>
              <a:t>The idea is that your branches are at </a:t>
            </a:r>
            <a:r>
              <a:rPr lang="en-US" sz="2000" dirty="0" smtClean="0">
                <a:solidFill>
                  <a:srgbClr val="FFFF00"/>
                </a:solidFill>
                <a:latin typeface="Times New Roman" panose="02020603050405020304" pitchFamily="18" charset="0"/>
                <a:cs typeface="Times New Roman" panose="02020603050405020304" pitchFamily="18" charset="0"/>
              </a:rPr>
              <a:t>various levels of stability</a:t>
            </a:r>
          </a:p>
          <a:p>
            <a:pPr algn="l"/>
            <a:r>
              <a:rPr lang="en-US" sz="2000" dirty="0" smtClean="0">
                <a:solidFill>
                  <a:schemeClr val="bg1"/>
                </a:solidFill>
                <a:latin typeface="Times New Roman" panose="02020603050405020304" pitchFamily="18" charset="0"/>
                <a:cs typeface="Times New Roman" panose="02020603050405020304" pitchFamily="18" charset="0"/>
              </a:rPr>
              <a:t>When they reach the more </a:t>
            </a:r>
            <a:r>
              <a:rPr lang="en-US" sz="2000" dirty="0" smtClean="0">
                <a:solidFill>
                  <a:srgbClr val="FFFF00"/>
                </a:solidFill>
                <a:latin typeface="Times New Roman" panose="02020603050405020304" pitchFamily="18" charset="0"/>
                <a:cs typeface="Times New Roman" panose="02020603050405020304" pitchFamily="18" charset="0"/>
              </a:rPr>
              <a:t>stable level they are merged </a:t>
            </a:r>
            <a:r>
              <a:rPr lang="en-US" sz="2000" dirty="0" smtClean="0">
                <a:solidFill>
                  <a:schemeClr val="bg1"/>
                </a:solidFill>
                <a:latin typeface="Times New Roman" panose="02020603050405020304" pitchFamily="18" charset="0"/>
                <a:cs typeface="Times New Roman" panose="02020603050405020304" pitchFamily="18" charset="0"/>
              </a:rPr>
              <a:t>to the master branch.</a:t>
            </a:r>
            <a:endParaRPr lang="en-US" sz="2000" dirty="0">
              <a:solidFill>
                <a:schemeClr val="bg1"/>
              </a:solidFill>
              <a:latin typeface="Times New Roman" panose="02020603050405020304" pitchFamily="18" charset="0"/>
              <a:cs typeface="Times New Roman" panose="02020603050405020304" pitchFamily="18" charset="0"/>
            </a:endParaRPr>
          </a:p>
          <a:p>
            <a:pPr algn="l"/>
            <a:endParaRPr lang="en-US" sz="2000" dirty="0" smtClean="0">
              <a:solidFill>
                <a:schemeClr val="bg1"/>
              </a:solidFill>
              <a:latin typeface="Times New Roman" panose="02020603050405020304" pitchFamily="18" charset="0"/>
              <a:cs typeface="Times New Roman" panose="02020603050405020304" pitchFamily="18" charset="0"/>
            </a:endParaRPr>
          </a:p>
          <a:p>
            <a:pPr algn="l"/>
            <a:endParaRPr lang="en-US" sz="2000" dirty="0">
              <a:solidFill>
                <a:schemeClr val="bg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8164" y="3522633"/>
            <a:ext cx="6424217" cy="2400508"/>
          </a:xfrm>
          <a:prstGeom prst="rect">
            <a:avLst/>
          </a:prstGeom>
        </p:spPr>
      </p:pic>
    </p:spTree>
    <p:extLst>
      <p:ext uri="{BB962C8B-B14F-4D97-AF65-F5344CB8AC3E}">
        <p14:creationId xmlns:p14="http://schemas.microsoft.com/office/powerpoint/2010/main" val="18733571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E3093202-6980-4474-95F2-299578BCE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074" y="0"/>
            <a:ext cx="12192000" cy="685800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3715" y="198256"/>
            <a:ext cx="1293237" cy="395426"/>
          </a:xfrm>
          <a:prstGeom prst="rect">
            <a:avLst/>
          </a:prstGeom>
        </p:spPr>
      </p:pic>
      <p:sp>
        <p:nvSpPr>
          <p:cNvPr id="15" name="Title 1">
            <a:extLst>
              <a:ext uri="{FF2B5EF4-FFF2-40B4-BE49-F238E27FC236}">
                <a16:creationId xmlns="" xmlns:a16="http://schemas.microsoft.com/office/drawing/2014/main" id="{319D06E2-D16F-BD74-2546-1D253E6EC4AB}"/>
              </a:ext>
            </a:extLst>
          </p:cNvPr>
          <p:cNvSpPr txBox="1">
            <a:spLocks/>
          </p:cNvSpPr>
          <p:nvPr/>
        </p:nvSpPr>
        <p:spPr>
          <a:xfrm>
            <a:off x="579408" y="0"/>
            <a:ext cx="10515600" cy="67004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500" b="1" dirty="0" err="1" smtClean="0">
                <a:solidFill>
                  <a:srgbClr val="FFFF00"/>
                </a:solidFill>
                <a:latin typeface="Times New Roman" panose="02020603050405020304" pitchFamily="18" charset="0"/>
                <a:cs typeface="Times New Roman" panose="02020603050405020304" pitchFamily="18" charset="0"/>
              </a:rPr>
              <a:t>Git</a:t>
            </a:r>
            <a:r>
              <a:rPr lang="en-US" sz="2500" b="1" dirty="0" smtClean="0">
                <a:solidFill>
                  <a:srgbClr val="FFFF00"/>
                </a:solidFill>
                <a:latin typeface="Times New Roman" panose="02020603050405020304" pitchFamily="18" charset="0"/>
                <a:cs typeface="Times New Roman" panose="02020603050405020304" pitchFamily="18" charset="0"/>
              </a:rPr>
              <a:t> Branching Workflows</a:t>
            </a:r>
            <a:endParaRPr lang="en-US" sz="2500" b="1" dirty="0">
              <a:solidFill>
                <a:srgbClr val="FFFF00"/>
              </a:solidFill>
              <a:latin typeface="Times New Roman" panose="02020603050405020304" pitchFamily="18" charset="0"/>
              <a:cs typeface="Times New Roman" panose="02020603050405020304" pitchFamily="18" charset="0"/>
            </a:endParaRPr>
          </a:p>
        </p:txBody>
      </p:sp>
      <p:sp>
        <p:nvSpPr>
          <p:cNvPr id="16" name="Content Placeholder 2">
            <a:extLst>
              <a:ext uri="{FF2B5EF4-FFF2-40B4-BE49-F238E27FC236}">
                <a16:creationId xmlns="" xmlns:a16="http://schemas.microsoft.com/office/drawing/2014/main" id="{20FF7B35-F30B-AD4A-4288-E4CA15BE6897}"/>
              </a:ext>
            </a:extLst>
          </p:cNvPr>
          <p:cNvSpPr txBox="1">
            <a:spLocks/>
          </p:cNvSpPr>
          <p:nvPr/>
        </p:nvSpPr>
        <p:spPr>
          <a:xfrm>
            <a:off x="483079" y="868302"/>
            <a:ext cx="10870721" cy="53086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smtClean="0">
                <a:solidFill>
                  <a:srgbClr val="FFFF00"/>
                </a:solidFill>
                <a:latin typeface="Times New Roman" panose="02020603050405020304" pitchFamily="18" charset="0"/>
                <a:cs typeface="Times New Roman" panose="02020603050405020304" pitchFamily="18" charset="0"/>
              </a:rPr>
              <a:t>Topic Branches</a:t>
            </a:r>
          </a:p>
          <a:p>
            <a:pPr algn="l"/>
            <a:r>
              <a:rPr lang="en-US" sz="2000" dirty="0" smtClean="0">
                <a:solidFill>
                  <a:schemeClr val="bg1"/>
                </a:solidFill>
                <a:latin typeface="Times New Roman" panose="02020603050405020304" pitchFamily="18" charset="0"/>
                <a:cs typeface="Times New Roman" panose="02020603050405020304" pitchFamily="18" charset="0"/>
              </a:rPr>
              <a:t>Topic Branches are used </a:t>
            </a:r>
            <a:r>
              <a:rPr lang="en-US" sz="2000" dirty="0" smtClean="0">
                <a:solidFill>
                  <a:srgbClr val="FFFF00"/>
                </a:solidFill>
                <a:latin typeface="Times New Roman" panose="02020603050405020304" pitchFamily="18" charset="0"/>
                <a:cs typeface="Times New Roman" panose="02020603050405020304" pitchFamily="18" charset="0"/>
              </a:rPr>
              <a:t>in projects of any size</a:t>
            </a:r>
          </a:p>
          <a:p>
            <a:pPr algn="l"/>
            <a:r>
              <a:rPr lang="en-US" sz="2000" dirty="0" smtClean="0">
                <a:solidFill>
                  <a:schemeClr val="bg1"/>
                </a:solidFill>
                <a:latin typeface="Times New Roman" panose="02020603050405020304" pitchFamily="18" charset="0"/>
                <a:cs typeface="Times New Roman" panose="02020603050405020304" pitchFamily="18" charset="0"/>
              </a:rPr>
              <a:t>It is a </a:t>
            </a:r>
            <a:r>
              <a:rPr lang="en-US" sz="2000" dirty="0" smtClean="0">
                <a:solidFill>
                  <a:srgbClr val="FFFF00"/>
                </a:solidFill>
                <a:latin typeface="Times New Roman" panose="02020603050405020304" pitchFamily="18" charset="0"/>
                <a:cs typeface="Times New Roman" panose="02020603050405020304" pitchFamily="18" charset="0"/>
              </a:rPr>
              <a:t>short lived branch </a:t>
            </a:r>
            <a:r>
              <a:rPr lang="en-US" sz="2000" dirty="0" smtClean="0">
                <a:solidFill>
                  <a:schemeClr val="bg1"/>
                </a:solidFill>
                <a:latin typeface="Times New Roman" panose="02020603050405020304" pitchFamily="18" charset="0"/>
                <a:cs typeface="Times New Roman" panose="02020603050405020304" pitchFamily="18" charset="0"/>
              </a:rPr>
              <a:t>that you create and use for a single particular feature or related work</a:t>
            </a:r>
          </a:p>
          <a:p>
            <a:pPr algn="l"/>
            <a:r>
              <a:rPr lang="en-US" sz="2000" dirty="0" smtClean="0">
                <a:solidFill>
                  <a:schemeClr val="bg1"/>
                </a:solidFill>
                <a:latin typeface="Times New Roman" panose="02020603050405020304" pitchFamily="18" charset="0"/>
                <a:cs typeface="Times New Roman" panose="02020603050405020304" pitchFamily="18" charset="0"/>
              </a:rPr>
              <a:t>But work, create, merge and delete is something very common in </a:t>
            </a:r>
            <a:r>
              <a:rPr lang="en-US" sz="2000" dirty="0" err="1" smtClean="0">
                <a:solidFill>
                  <a:schemeClr val="bg1"/>
                </a:solidFill>
                <a:latin typeface="Times New Roman" panose="02020603050405020304" pitchFamily="18" charset="0"/>
                <a:cs typeface="Times New Roman" panose="02020603050405020304" pitchFamily="18" charset="0"/>
              </a:rPr>
              <a:t>github</a:t>
            </a:r>
            <a:endParaRPr lang="en-US" sz="2000" dirty="0" smtClean="0">
              <a:solidFill>
                <a:schemeClr val="bg1"/>
              </a:solidFill>
              <a:latin typeface="Times New Roman" panose="02020603050405020304" pitchFamily="18" charset="0"/>
              <a:cs typeface="Times New Roman" panose="02020603050405020304" pitchFamily="18" charset="0"/>
            </a:endParaRPr>
          </a:p>
          <a:p>
            <a:pPr algn="l"/>
            <a:r>
              <a:rPr lang="en-US" sz="2000" dirty="0" smtClean="0">
                <a:solidFill>
                  <a:schemeClr val="bg1"/>
                </a:solidFill>
                <a:latin typeface="Times New Roman" panose="02020603050405020304" pitchFamily="18" charset="0"/>
                <a:cs typeface="Times New Roman" panose="02020603050405020304" pitchFamily="18" charset="0"/>
              </a:rPr>
              <a:t>Once the branch is merged to the master branch the branch can be deleted</a:t>
            </a:r>
          </a:p>
          <a:p>
            <a:pPr algn="l"/>
            <a:r>
              <a:rPr lang="en-US" sz="2000" dirty="0" smtClean="0">
                <a:solidFill>
                  <a:schemeClr val="bg1"/>
                </a:solidFill>
                <a:latin typeface="Times New Roman" panose="02020603050405020304" pitchFamily="18" charset="0"/>
                <a:cs typeface="Times New Roman" panose="02020603050405020304" pitchFamily="18" charset="0"/>
              </a:rPr>
              <a:t>This technique allows you to </a:t>
            </a:r>
            <a:r>
              <a:rPr lang="en-US" sz="2000" dirty="0" smtClean="0">
                <a:solidFill>
                  <a:srgbClr val="FFFF00"/>
                </a:solidFill>
                <a:latin typeface="Times New Roman" panose="02020603050405020304" pitchFamily="18" charset="0"/>
                <a:cs typeface="Times New Roman" panose="02020603050405020304" pitchFamily="18" charset="0"/>
              </a:rPr>
              <a:t>context-switch quickly and completely</a:t>
            </a:r>
          </a:p>
          <a:p>
            <a:pPr algn="l"/>
            <a:r>
              <a:rPr lang="en-US" sz="2000" dirty="0" smtClean="0">
                <a:solidFill>
                  <a:schemeClr val="bg1"/>
                </a:solidFill>
                <a:latin typeface="Times New Roman" panose="02020603050405020304" pitchFamily="18" charset="0"/>
                <a:cs typeface="Times New Roman" panose="02020603050405020304" pitchFamily="18" charset="0"/>
              </a:rPr>
              <a:t>As your work is </a:t>
            </a:r>
            <a:r>
              <a:rPr lang="en-US" sz="2000" dirty="0" smtClean="0">
                <a:solidFill>
                  <a:srgbClr val="FFFF00"/>
                </a:solidFill>
                <a:latin typeface="Times New Roman" panose="02020603050405020304" pitchFamily="18" charset="0"/>
                <a:cs typeface="Times New Roman" panose="02020603050405020304" pitchFamily="18" charset="0"/>
              </a:rPr>
              <a:t>separated into silos </a:t>
            </a:r>
            <a:r>
              <a:rPr lang="en-US" sz="2000" dirty="0" smtClean="0">
                <a:solidFill>
                  <a:schemeClr val="bg1"/>
                </a:solidFill>
                <a:latin typeface="Times New Roman" panose="02020603050405020304" pitchFamily="18" charset="0"/>
                <a:cs typeface="Times New Roman" panose="02020603050405020304" pitchFamily="18" charset="0"/>
              </a:rPr>
              <a:t>where all the changes in that branch have to do with that topic</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smtClean="0">
                <a:solidFill>
                  <a:schemeClr val="bg1"/>
                </a:solidFill>
                <a:latin typeface="Times New Roman" panose="02020603050405020304" pitchFamily="18" charset="0"/>
                <a:cs typeface="Times New Roman" panose="02020603050405020304" pitchFamily="18" charset="0"/>
              </a:rPr>
              <a:t>and </a:t>
            </a:r>
            <a:r>
              <a:rPr lang="en-US" sz="2000" dirty="0" smtClean="0">
                <a:solidFill>
                  <a:srgbClr val="FFFF00"/>
                </a:solidFill>
                <a:latin typeface="Times New Roman" panose="02020603050405020304" pitchFamily="18" charset="0"/>
                <a:cs typeface="Times New Roman" panose="02020603050405020304" pitchFamily="18" charset="0"/>
              </a:rPr>
              <a:t>easier</a:t>
            </a:r>
            <a:r>
              <a:rPr lang="en-US" sz="2000" dirty="0" smtClean="0">
                <a:solidFill>
                  <a:schemeClr val="bg1"/>
                </a:solidFill>
                <a:latin typeface="Times New Roman" panose="02020603050405020304" pitchFamily="18" charset="0"/>
                <a:cs typeface="Times New Roman" panose="02020603050405020304" pitchFamily="18" charset="0"/>
              </a:rPr>
              <a:t> to see what has happened during code review</a:t>
            </a:r>
          </a:p>
          <a:p>
            <a:pPr algn="l"/>
            <a:r>
              <a:rPr lang="en-US" sz="2000" dirty="0" smtClean="0">
                <a:solidFill>
                  <a:schemeClr val="bg1"/>
                </a:solidFill>
                <a:latin typeface="Times New Roman" panose="02020603050405020304" pitchFamily="18" charset="0"/>
                <a:cs typeface="Times New Roman" panose="02020603050405020304" pitchFamily="18" charset="0"/>
              </a:rPr>
              <a:t>You can merge files into the master branch whenever you want regardless of the day and time it had been created.</a:t>
            </a:r>
          </a:p>
        </p:txBody>
      </p:sp>
    </p:spTree>
    <p:extLst>
      <p:ext uri="{BB962C8B-B14F-4D97-AF65-F5344CB8AC3E}">
        <p14:creationId xmlns:p14="http://schemas.microsoft.com/office/powerpoint/2010/main" val="1627519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E3093202-6980-4474-95F2-299578BCE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074" y="0"/>
            <a:ext cx="12192000" cy="685800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3715" y="198256"/>
            <a:ext cx="1293237" cy="395426"/>
          </a:xfrm>
          <a:prstGeom prst="rect">
            <a:avLst/>
          </a:prstGeom>
        </p:spPr>
      </p:pic>
      <p:sp>
        <p:nvSpPr>
          <p:cNvPr id="15" name="Title 1">
            <a:extLst>
              <a:ext uri="{FF2B5EF4-FFF2-40B4-BE49-F238E27FC236}">
                <a16:creationId xmlns="" xmlns:a16="http://schemas.microsoft.com/office/drawing/2014/main" id="{319D06E2-D16F-BD74-2546-1D253E6EC4AB}"/>
              </a:ext>
            </a:extLst>
          </p:cNvPr>
          <p:cNvSpPr txBox="1">
            <a:spLocks/>
          </p:cNvSpPr>
          <p:nvPr/>
        </p:nvSpPr>
        <p:spPr>
          <a:xfrm>
            <a:off x="579408" y="0"/>
            <a:ext cx="10515600" cy="67004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500" b="1" dirty="0" err="1" smtClean="0">
                <a:solidFill>
                  <a:srgbClr val="FFFF00"/>
                </a:solidFill>
                <a:latin typeface="Times New Roman" panose="02020603050405020304" pitchFamily="18" charset="0"/>
                <a:cs typeface="Times New Roman" panose="02020603050405020304" pitchFamily="18" charset="0"/>
              </a:rPr>
              <a:t>Git</a:t>
            </a:r>
            <a:r>
              <a:rPr lang="en-US" sz="2500" b="1" dirty="0" smtClean="0">
                <a:solidFill>
                  <a:srgbClr val="FFFF00"/>
                </a:solidFill>
                <a:latin typeface="Times New Roman" panose="02020603050405020304" pitchFamily="18" charset="0"/>
                <a:cs typeface="Times New Roman" panose="02020603050405020304" pitchFamily="18" charset="0"/>
              </a:rPr>
              <a:t> Branching Workflows</a:t>
            </a:r>
            <a:endParaRPr lang="en-US" sz="2500" b="1" dirty="0">
              <a:solidFill>
                <a:srgbClr val="FFFF00"/>
              </a:solidFill>
              <a:latin typeface="Times New Roman" panose="02020603050405020304" pitchFamily="18" charset="0"/>
              <a:cs typeface="Times New Roman" panose="02020603050405020304" pitchFamily="18" charset="0"/>
            </a:endParaRPr>
          </a:p>
        </p:txBody>
      </p:sp>
      <p:sp>
        <p:nvSpPr>
          <p:cNvPr id="16" name="Content Placeholder 2">
            <a:extLst>
              <a:ext uri="{FF2B5EF4-FFF2-40B4-BE49-F238E27FC236}">
                <a16:creationId xmlns="" xmlns:a16="http://schemas.microsoft.com/office/drawing/2014/main" id="{20FF7B35-F30B-AD4A-4288-E4CA15BE6897}"/>
              </a:ext>
            </a:extLst>
          </p:cNvPr>
          <p:cNvSpPr txBox="1">
            <a:spLocks/>
          </p:cNvSpPr>
          <p:nvPr/>
        </p:nvSpPr>
        <p:spPr>
          <a:xfrm>
            <a:off x="483079" y="868302"/>
            <a:ext cx="10870721" cy="53086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2000" dirty="0" smtClean="0">
              <a:solidFill>
                <a:schemeClr val="bg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68" y="1538347"/>
            <a:ext cx="4758900" cy="3675301"/>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31779" y="1580029"/>
            <a:ext cx="4061936" cy="3632595"/>
          </a:xfrm>
          <a:prstGeom prst="rect">
            <a:avLst/>
          </a:prstGeom>
        </p:spPr>
      </p:pic>
    </p:spTree>
    <p:extLst>
      <p:ext uri="{BB962C8B-B14F-4D97-AF65-F5344CB8AC3E}">
        <p14:creationId xmlns:p14="http://schemas.microsoft.com/office/powerpoint/2010/main" val="33674017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E3093202-6980-4474-95F2-299578BCE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074" y="0"/>
            <a:ext cx="12192000" cy="685800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3715" y="198256"/>
            <a:ext cx="1293237" cy="395426"/>
          </a:xfrm>
          <a:prstGeom prst="rect">
            <a:avLst/>
          </a:prstGeom>
        </p:spPr>
      </p:pic>
      <p:sp>
        <p:nvSpPr>
          <p:cNvPr id="15" name="Title 1">
            <a:extLst>
              <a:ext uri="{FF2B5EF4-FFF2-40B4-BE49-F238E27FC236}">
                <a16:creationId xmlns="" xmlns:a16="http://schemas.microsoft.com/office/drawing/2014/main" id="{319D06E2-D16F-BD74-2546-1D253E6EC4AB}"/>
              </a:ext>
            </a:extLst>
          </p:cNvPr>
          <p:cNvSpPr txBox="1">
            <a:spLocks/>
          </p:cNvSpPr>
          <p:nvPr/>
        </p:nvSpPr>
        <p:spPr>
          <a:xfrm>
            <a:off x="579408" y="0"/>
            <a:ext cx="10515600" cy="670045"/>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3600" dirty="0" smtClean="0"/>
          </a:p>
          <a:p>
            <a:r>
              <a:rPr lang="en-US" sz="3600" dirty="0" smtClean="0">
                <a:solidFill>
                  <a:srgbClr val="FFC000"/>
                </a:solidFill>
              </a:rPr>
              <a:t>HTML Semantic Elements</a:t>
            </a:r>
          </a:p>
          <a:p>
            <a:endParaRPr lang="en-US" sz="3400" b="1" dirty="0">
              <a:solidFill>
                <a:srgbClr val="FFC000"/>
              </a:solidFill>
              <a:latin typeface="Times New Roman" panose="02020603050405020304" pitchFamily="18" charset="0"/>
              <a:cs typeface="Times New Roman" panose="02020603050405020304" pitchFamily="18" charset="0"/>
            </a:endParaRPr>
          </a:p>
        </p:txBody>
      </p:sp>
      <p:sp>
        <p:nvSpPr>
          <p:cNvPr id="16" name="Content Placeholder 2">
            <a:extLst>
              <a:ext uri="{FF2B5EF4-FFF2-40B4-BE49-F238E27FC236}">
                <a16:creationId xmlns="" xmlns:a16="http://schemas.microsoft.com/office/drawing/2014/main" id="{20FF7B35-F30B-AD4A-4288-E4CA15BE6897}"/>
              </a:ext>
            </a:extLst>
          </p:cNvPr>
          <p:cNvSpPr txBox="1">
            <a:spLocks/>
          </p:cNvSpPr>
          <p:nvPr/>
        </p:nvSpPr>
        <p:spPr>
          <a:xfrm>
            <a:off x="483079" y="868302"/>
            <a:ext cx="10870721" cy="53086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smtClean="0">
                <a:solidFill>
                  <a:schemeClr val="bg1"/>
                </a:solidFill>
              </a:rPr>
              <a:t>The output shows the details of the commit history based on the particular commit SHA value. </a:t>
            </a:r>
          </a:p>
          <a:p>
            <a:pPr algn="l"/>
            <a:r>
              <a:rPr lang="en-US" dirty="0" smtClean="0">
                <a:solidFill>
                  <a:schemeClr val="bg1"/>
                </a:solidFill>
              </a:rPr>
              <a:t>The other information such as the filename, file mode, index value, and the content of the committed file have displayed here. </a:t>
            </a:r>
          </a:p>
          <a:p>
            <a:pPr algn="l"/>
            <a:r>
              <a:rPr lang="en-US" dirty="0" smtClean="0">
                <a:solidFill>
                  <a:schemeClr val="bg1"/>
                </a:solidFill>
              </a:rPr>
              <a:t>It helps the </a:t>
            </a:r>
            <a:r>
              <a:rPr lang="en-US" dirty="0" err="1" smtClean="0">
                <a:solidFill>
                  <a:schemeClr val="bg1"/>
                </a:solidFill>
              </a:rPr>
              <a:t>git</a:t>
            </a:r>
            <a:r>
              <a:rPr lang="en-US" dirty="0" smtClean="0">
                <a:solidFill>
                  <a:schemeClr val="bg1"/>
                </a:solidFill>
              </a:rPr>
              <a:t> user to identify the necessary commit that the user wants to modify or correct.</a:t>
            </a:r>
            <a:endParaRPr lang="en-US" dirty="0" smtClean="0">
              <a:solidFill>
                <a:schemeClr val="bg1"/>
              </a:solidFill>
              <a:latin typeface="Times New Roman" panose="02020603050405020304" pitchFamily="18" charset="0"/>
              <a:cs typeface="Times New Roman" panose="02020603050405020304" pitchFamily="18" charset="0"/>
            </a:endParaRPr>
          </a:p>
          <a:p>
            <a:pPr algn="l"/>
            <a:r>
              <a:rPr lang="en-US" dirty="0" smtClean="0">
                <a:solidFill>
                  <a:schemeClr val="bg1"/>
                </a:solidFill>
              </a:rPr>
              <a:t>The </a:t>
            </a:r>
            <a:r>
              <a:rPr lang="en-US" b="1" dirty="0" smtClean="0">
                <a:solidFill>
                  <a:schemeClr val="bg1"/>
                </a:solidFill>
              </a:rPr>
              <a:t>-p</a:t>
            </a:r>
            <a:r>
              <a:rPr lang="en-US" dirty="0" smtClean="0">
                <a:solidFill>
                  <a:schemeClr val="bg1"/>
                </a:solidFill>
              </a:rPr>
              <a:t> or </a:t>
            </a:r>
            <a:r>
              <a:rPr lang="en-US" b="1" dirty="0" smtClean="0">
                <a:solidFill>
                  <a:schemeClr val="bg1"/>
                </a:solidFill>
              </a:rPr>
              <a:t>–patch</a:t>
            </a:r>
            <a:r>
              <a:rPr lang="en-US" dirty="0" smtClean="0">
                <a:solidFill>
                  <a:schemeClr val="bg1"/>
                </a:solidFill>
              </a:rPr>
              <a:t> option is used with the `</a:t>
            </a:r>
            <a:r>
              <a:rPr lang="en-US" dirty="0" err="1" smtClean="0">
                <a:solidFill>
                  <a:schemeClr val="bg1"/>
                </a:solidFill>
              </a:rPr>
              <a:t>git</a:t>
            </a:r>
            <a:r>
              <a:rPr lang="en-US" dirty="0" smtClean="0">
                <a:solidFill>
                  <a:schemeClr val="bg1"/>
                </a:solidFill>
              </a:rPr>
              <a:t> log` command to display the difference in each commit. </a:t>
            </a:r>
          </a:p>
          <a:p>
            <a:pPr algn="l"/>
            <a:r>
              <a:rPr lang="en-US" dirty="0" smtClean="0">
                <a:solidFill>
                  <a:schemeClr val="bg1"/>
                </a:solidFill>
              </a:rPr>
              <a:t>The view of the log entries can be limited by defining a specific number with this option. </a:t>
            </a:r>
          </a:p>
          <a:p>
            <a:pPr algn="l"/>
            <a:r>
              <a:rPr lang="en-US" dirty="0" smtClean="0">
                <a:solidFill>
                  <a:schemeClr val="bg1"/>
                </a:solidFill>
              </a:rPr>
              <a:t>Run the following command to display the latest commit history.</a:t>
            </a:r>
          </a:p>
          <a:p>
            <a:pPr algn="l"/>
            <a:r>
              <a:rPr lang="en-US" dirty="0" smtClean="0">
                <a:solidFill>
                  <a:schemeClr val="bg1"/>
                </a:solidFill>
              </a:rPr>
              <a:t>	$ </a:t>
            </a:r>
            <a:r>
              <a:rPr lang="en-US" dirty="0" err="1" smtClean="0">
                <a:solidFill>
                  <a:schemeClr val="bg1"/>
                </a:solidFill>
              </a:rPr>
              <a:t>git</a:t>
            </a:r>
            <a:r>
              <a:rPr lang="en-US" dirty="0" smtClean="0">
                <a:solidFill>
                  <a:schemeClr val="bg1"/>
                </a:solidFill>
              </a:rPr>
              <a:t> log -p -1</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31954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E3093202-6980-4474-95F2-299578BCE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074" y="0"/>
            <a:ext cx="12192000" cy="685800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3715" y="198256"/>
            <a:ext cx="1293237" cy="395426"/>
          </a:xfrm>
          <a:prstGeom prst="rect">
            <a:avLst/>
          </a:prstGeom>
        </p:spPr>
      </p:pic>
      <p:sp>
        <p:nvSpPr>
          <p:cNvPr id="15" name="Title 1">
            <a:extLst>
              <a:ext uri="{FF2B5EF4-FFF2-40B4-BE49-F238E27FC236}">
                <a16:creationId xmlns="" xmlns:a16="http://schemas.microsoft.com/office/drawing/2014/main" id="{319D06E2-D16F-BD74-2546-1D253E6EC4AB}"/>
              </a:ext>
            </a:extLst>
          </p:cNvPr>
          <p:cNvSpPr txBox="1">
            <a:spLocks/>
          </p:cNvSpPr>
          <p:nvPr/>
        </p:nvSpPr>
        <p:spPr>
          <a:xfrm>
            <a:off x="579408" y="0"/>
            <a:ext cx="10515600" cy="67004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500" b="1" dirty="0" smtClean="0">
                <a:solidFill>
                  <a:srgbClr val="FFFF00"/>
                </a:solidFill>
                <a:latin typeface="Times New Roman" panose="02020603050405020304" pitchFamily="18" charset="0"/>
                <a:cs typeface="Times New Roman" panose="02020603050405020304" pitchFamily="18" charset="0"/>
              </a:rPr>
              <a:t>Rebasing</a:t>
            </a:r>
            <a:endParaRPr lang="en-US" sz="2500" b="1" dirty="0">
              <a:solidFill>
                <a:srgbClr val="FFFF00"/>
              </a:solidFill>
              <a:latin typeface="Times New Roman" panose="02020603050405020304" pitchFamily="18" charset="0"/>
              <a:cs typeface="Times New Roman" panose="02020603050405020304" pitchFamily="18" charset="0"/>
            </a:endParaRPr>
          </a:p>
        </p:txBody>
      </p:sp>
      <p:sp>
        <p:nvSpPr>
          <p:cNvPr id="16" name="Content Placeholder 2">
            <a:extLst>
              <a:ext uri="{FF2B5EF4-FFF2-40B4-BE49-F238E27FC236}">
                <a16:creationId xmlns="" xmlns:a16="http://schemas.microsoft.com/office/drawing/2014/main" id="{20FF7B35-F30B-AD4A-4288-E4CA15BE6897}"/>
              </a:ext>
            </a:extLst>
          </p:cNvPr>
          <p:cNvSpPr txBox="1">
            <a:spLocks/>
          </p:cNvSpPr>
          <p:nvPr/>
        </p:nvSpPr>
        <p:spPr>
          <a:xfrm>
            <a:off x="483079" y="868302"/>
            <a:ext cx="10870721" cy="53086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2000" dirty="0" smtClean="0">
              <a:solidFill>
                <a:schemeClr val="bg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379562" y="1086928"/>
            <a:ext cx="10960771" cy="1477328"/>
          </a:xfrm>
          <a:prstGeom prst="rect">
            <a:avLst/>
          </a:prstGeom>
          <a:noFill/>
        </p:spPr>
        <p:txBody>
          <a:bodyPr wrap="square" rtlCol="0">
            <a:spAutoFit/>
          </a:bodyPr>
          <a:lstStyle/>
          <a:p>
            <a:r>
              <a:rPr lang="en-US" dirty="0" smtClean="0">
                <a:solidFill>
                  <a:schemeClr val="bg1"/>
                </a:solidFill>
              </a:rPr>
              <a:t>In </a:t>
            </a:r>
            <a:r>
              <a:rPr lang="en-US" dirty="0" err="1" smtClean="0">
                <a:solidFill>
                  <a:schemeClr val="bg1"/>
                </a:solidFill>
              </a:rPr>
              <a:t>Git</a:t>
            </a:r>
            <a:r>
              <a:rPr lang="en-US" dirty="0" smtClean="0">
                <a:solidFill>
                  <a:schemeClr val="bg1"/>
                </a:solidFill>
              </a:rPr>
              <a:t>, there are two main ways to integrate changes from one branch into another. – The merge and The Rebase</a:t>
            </a:r>
          </a:p>
          <a:p>
            <a:endParaRPr lang="en-US" dirty="0">
              <a:solidFill>
                <a:schemeClr val="bg1"/>
              </a:solidFill>
            </a:endParaRPr>
          </a:p>
          <a:p>
            <a:r>
              <a:rPr lang="en-US" dirty="0" smtClean="0">
                <a:solidFill>
                  <a:srgbClr val="FFFF00"/>
                </a:solidFill>
              </a:rPr>
              <a:t>The Basic Rebase:</a:t>
            </a:r>
          </a:p>
          <a:p>
            <a:endParaRPr lang="en-US" dirty="0" smtClean="0">
              <a:solidFill>
                <a:schemeClr val="bg1"/>
              </a:solidFill>
            </a:endParaRPr>
          </a:p>
          <a:p>
            <a:r>
              <a:rPr lang="en-US" dirty="0" smtClean="0">
                <a:solidFill>
                  <a:schemeClr val="bg1"/>
                </a:solidFill>
              </a:rPr>
              <a:t>It merges C3 and C4 to commit C2</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9095" y="2561877"/>
            <a:ext cx="6549731" cy="3286832"/>
          </a:xfrm>
          <a:prstGeom prst="rect">
            <a:avLst/>
          </a:prstGeom>
        </p:spPr>
      </p:pic>
    </p:spTree>
    <p:extLst>
      <p:ext uri="{BB962C8B-B14F-4D97-AF65-F5344CB8AC3E}">
        <p14:creationId xmlns:p14="http://schemas.microsoft.com/office/powerpoint/2010/main" val="23819740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E3093202-6980-4474-95F2-299578BCE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074" y="0"/>
            <a:ext cx="12192000" cy="685800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3715" y="198256"/>
            <a:ext cx="1293237" cy="395426"/>
          </a:xfrm>
          <a:prstGeom prst="rect">
            <a:avLst/>
          </a:prstGeom>
        </p:spPr>
      </p:pic>
      <p:sp>
        <p:nvSpPr>
          <p:cNvPr id="15" name="Title 1">
            <a:extLst>
              <a:ext uri="{FF2B5EF4-FFF2-40B4-BE49-F238E27FC236}">
                <a16:creationId xmlns="" xmlns:a16="http://schemas.microsoft.com/office/drawing/2014/main" id="{319D06E2-D16F-BD74-2546-1D253E6EC4AB}"/>
              </a:ext>
            </a:extLst>
          </p:cNvPr>
          <p:cNvSpPr txBox="1">
            <a:spLocks/>
          </p:cNvSpPr>
          <p:nvPr/>
        </p:nvSpPr>
        <p:spPr>
          <a:xfrm>
            <a:off x="579408" y="0"/>
            <a:ext cx="10515600" cy="67004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500" b="1" dirty="0" smtClean="0">
                <a:solidFill>
                  <a:srgbClr val="FFFF00"/>
                </a:solidFill>
                <a:latin typeface="Times New Roman" panose="02020603050405020304" pitchFamily="18" charset="0"/>
                <a:cs typeface="Times New Roman" panose="02020603050405020304" pitchFamily="18" charset="0"/>
              </a:rPr>
              <a:t>Rebasing</a:t>
            </a:r>
            <a:endParaRPr lang="en-US" sz="2500" b="1" dirty="0">
              <a:solidFill>
                <a:srgbClr val="FFFF00"/>
              </a:solidFill>
              <a:latin typeface="Times New Roman" panose="02020603050405020304" pitchFamily="18" charset="0"/>
              <a:cs typeface="Times New Roman" panose="02020603050405020304" pitchFamily="18" charset="0"/>
            </a:endParaRPr>
          </a:p>
        </p:txBody>
      </p:sp>
      <p:sp>
        <p:nvSpPr>
          <p:cNvPr id="16" name="Content Placeholder 2">
            <a:extLst>
              <a:ext uri="{FF2B5EF4-FFF2-40B4-BE49-F238E27FC236}">
                <a16:creationId xmlns="" xmlns:a16="http://schemas.microsoft.com/office/drawing/2014/main" id="{20FF7B35-F30B-AD4A-4288-E4CA15BE6897}"/>
              </a:ext>
            </a:extLst>
          </p:cNvPr>
          <p:cNvSpPr txBox="1">
            <a:spLocks/>
          </p:cNvSpPr>
          <p:nvPr/>
        </p:nvSpPr>
        <p:spPr>
          <a:xfrm>
            <a:off x="483079" y="868302"/>
            <a:ext cx="10870721" cy="53086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2000" dirty="0" smtClean="0">
              <a:solidFill>
                <a:schemeClr val="bg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379562" y="1086928"/>
            <a:ext cx="10960771" cy="1200329"/>
          </a:xfrm>
          <a:prstGeom prst="rect">
            <a:avLst/>
          </a:prstGeom>
          <a:noFill/>
        </p:spPr>
        <p:txBody>
          <a:bodyPr wrap="square" rtlCol="0">
            <a:spAutoFit/>
          </a:bodyPr>
          <a:lstStyle/>
          <a:p>
            <a:r>
              <a:rPr lang="en-US" dirty="0" smtClean="0">
                <a:solidFill>
                  <a:srgbClr val="FFFF00"/>
                </a:solidFill>
              </a:rPr>
              <a:t>The Rebase:</a:t>
            </a:r>
          </a:p>
          <a:p>
            <a:endParaRPr lang="en-US" dirty="0" smtClean="0">
              <a:solidFill>
                <a:schemeClr val="bg1"/>
              </a:solidFill>
            </a:endParaRPr>
          </a:p>
          <a:p>
            <a:r>
              <a:rPr lang="en-US" dirty="0" smtClean="0">
                <a:solidFill>
                  <a:schemeClr val="bg1"/>
                </a:solidFill>
              </a:rPr>
              <a:t>Another methodology is take a patch of the change that was introduced in C4 and reapply it on top of C3. It </a:t>
            </a:r>
            <a:r>
              <a:rPr lang="en-US" dirty="0" err="1" smtClean="0">
                <a:solidFill>
                  <a:schemeClr val="bg1"/>
                </a:solidFill>
              </a:rPr>
              <a:t>Git</a:t>
            </a:r>
            <a:r>
              <a:rPr lang="en-US" dirty="0" smtClean="0">
                <a:solidFill>
                  <a:schemeClr val="bg1"/>
                </a:solidFill>
              </a:rPr>
              <a:t>, this is called Rebasing.</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4293" y="2982322"/>
            <a:ext cx="6264183" cy="2499577"/>
          </a:xfrm>
          <a:prstGeom prst="rect">
            <a:avLst/>
          </a:prstGeom>
        </p:spPr>
      </p:pic>
    </p:spTree>
    <p:extLst>
      <p:ext uri="{BB962C8B-B14F-4D97-AF65-F5344CB8AC3E}">
        <p14:creationId xmlns:p14="http://schemas.microsoft.com/office/powerpoint/2010/main" val="29302245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E3093202-6980-4474-95F2-299578BCE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074" y="0"/>
            <a:ext cx="12192000" cy="685800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3715" y="198256"/>
            <a:ext cx="1293237" cy="395426"/>
          </a:xfrm>
          <a:prstGeom prst="rect">
            <a:avLst/>
          </a:prstGeom>
        </p:spPr>
      </p:pic>
      <p:sp>
        <p:nvSpPr>
          <p:cNvPr id="15" name="Title 1">
            <a:extLst>
              <a:ext uri="{FF2B5EF4-FFF2-40B4-BE49-F238E27FC236}">
                <a16:creationId xmlns="" xmlns:a16="http://schemas.microsoft.com/office/drawing/2014/main" id="{319D06E2-D16F-BD74-2546-1D253E6EC4AB}"/>
              </a:ext>
            </a:extLst>
          </p:cNvPr>
          <p:cNvSpPr txBox="1">
            <a:spLocks/>
          </p:cNvSpPr>
          <p:nvPr/>
        </p:nvSpPr>
        <p:spPr>
          <a:xfrm>
            <a:off x="579408" y="0"/>
            <a:ext cx="10515600" cy="67004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500" b="1" dirty="0" smtClean="0">
                <a:solidFill>
                  <a:srgbClr val="FFFF00"/>
                </a:solidFill>
                <a:latin typeface="Times New Roman" panose="02020603050405020304" pitchFamily="18" charset="0"/>
                <a:cs typeface="Times New Roman" panose="02020603050405020304" pitchFamily="18" charset="0"/>
              </a:rPr>
              <a:t>Rebasing</a:t>
            </a:r>
            <a:endParaRPr lang="en-US" sz="2500" b="1" dirty="0">
              <a:solidFill>
                <a:srgbClr val="FFFF00"/>
              </a:solidFill>
              <a:latin typeface="Times New Roman" panose="02020603050405020304" pitchFamily="18" charset="0"/>
              <a:cs typeface="Times New Roman" panose="02020603050405020304" pitchFamily="18" charset="0"/>
            </a:endParaRPr>
          </a:p>
        </p:txBody>
      </p:sp>
      <p:sp>
        <p:nvSpPr>
          <p:cNvPr id="16" name="Content Placeholder 2">
            <a:extLst>
              <a:ext uri="{FF2B5EF4-FFF2-40B4-BE49-F238E27FC236}">
                <a16:creationId xmlns="" xmlns:a16="http://schemas.microsoft.com/office/drawing/2014/main" id="{20FF7B35-F30B-AD4A-4288-E4CA15BE6897}"/>
              </a:ext>
            </a:extLst>
          </p:cNvPr>
          <p:cNvSpPr txBox="1">
            <a:spLocks/>
          </p:cNvSpPr>
          <p:nvPr/>
        </p:nvSpPr>
        <p:spPr>
          <a:xfrm>
            <a:off x="483079" y="868302"/>
            <a:ext cx="10870721" cy="53086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2000" dirty="0" smtClean="0">
              <a:solidFill>
                <a:schemeClr val="bg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438053" y="670045"/>
            <a:ext cx="10960771" cy="3416320"/>
          </a:xfrm>
          <a:prstGeom prst="rect">
            <a:avLst/>
          </a:prstGeom>
          <a:noFill/>
        </p:spPr>
        <p:txBody>
          <a:bodyPr wrap="square" rtlCol="0">
            <a:spAutoFit/>
          </a:bodyPr>
          <a:lstStyle/>
          <a:p>
            <a:r>
              <a:rPr lang="en-US" dirty="0" smtClean="0">
                <a:solidFill>
                  <a:srgbClr val="FFFF00"/>
                </a:solidFill>
              </a:rPr>
              <a:t>The Rebase:</a:t>
            </a:r>
          </a:p>
          <a:p>
            <a:endParaRPr lang="en-US" dirty="0" smtClean="0">
              <a:solidFill>
                <a:schemeClr val="bg1"/>
              </a:solidFill>
            </a:endParaRPr>
          </a:p>
          <a:p>
            <a:r>
              <a:rPr lang="en-US" dirty="0" smtClean="0">
                <a:solidFill>
                  <a:schemeClr val="bg1"/>
                </a:solidFill>
              </a:rPr>
              <a:t>In the following figure we can see the changes rebased in C3 and C4 is introduced into the master file</a:t>
            </a:r>
          </a:p>
          <a:p>
            <a:endParaRPr lang="en-US" dirty="0">
              <a:solidFill>
                <a:schemeClr val="bg1"/>
              </a:solidFill>
            </a:endParaRPr>
          </a:p>
          <a:p>
            <a:r>
              <a:rPr lang="en-US" dirty="0" smtClean="0">
                <a:solidFill>
                  <a:schemeClr val="bg1"/>
                </a:solidFill>
              </a:rPr>
              <a:t>At this point we can go to the master and do a fast forward merge</a:t>
            </a:r>
          </a:p>
          <a:p>
            <a:endParaRPr lang="en-US" dirty="0">
              <a:solidFill>
                <a:schemeClr val="bg1"/>
              </a:solidFill>
            </a:endParaRPr>
          </a:p>
          <a:p>
            <a:r>
              <a:rPr lang="en-US" dirty="0" smtClean="0">
                <a:solidFill>
                  <a:schemeClr val="bg1"/>
                </a:solidFill>
              </a:rPr>
              <a:t>Examining the log of a rebased branch, it looks like a linear history.</a:t>
            </a:r>
          </a:p>
          <a:p>
            <a:endParaRPr lang="en-US" dirty="0">
              <a:solidFill>
                <a:schemeClr val="bg1"/>
              </a:solidFill>
            </a:endParaRPr>
          </a:p>
          <a:p>
            <a:r>
              <a:rPr lang="en-US" dirty="0" smtClean="0">
                <a:solidFill>
                  <a:schemeClr val="bg1"/>
                </a:solidFill>
              </a:rPr>
              <a:t>It appears that all the work happened in series, even when it originally happened in parallel.</a:t>
            </a:r>
          </a:p>
          <a:p>
            <a:endParaRPr lang="en-US" dirty="0">
              <a:solidFill>
                <a:schemeClr val="bg1"/>
              </a:solidFill>
            </a:endParaRPr>
          </a:p>
          <a:p>
            <a:r>
              <a:rPr lang="en-US" dirty="0" smtClean="0">
                <a:solidFill>
                  <a:schemeClr val="bg1"/>
                </a:solidFill>
              </a:rPr>
              <a:t>Rebasing replays changes from one line of work onto another in the order they were introduced, whereas merging takes the endpoints and merges them together.</a:t>
            </a:r>
            <a:endParaRPr lang="en-US" dirty="0">
              <a:solidFill>
                <a:schemeClr val="bg1"/>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8313" y="4149474"/>
            <a:ext cx="6302286" cy="1943268"/>
          </a:xfrm>
          <a:prstGeom prst="rect">
            <a:avLst/>
          </a:prstGeom>
        </p:spPr>
      </p:pic>
    </p:spTree>
    <p:extLst>
      <p:ext uri="{BB962C8B-B14F-4D97-AF65-F5344CB8AC3E}">
        <p14:creationId xmlns:p14="http://schemas.microsoft.com/office/powerpoint/2010/main" val="6947232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E3093202-6980-4474-95F2-299578BCE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074" y="0"/>
            <a:ext cx="12192000" cy="685800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3715" y="198256"/>
            <a:ext cx="1293237" cy="395426"/>
          </a:xfrm>
          <a:prstGeom prst="rect">
            <a:avLst/>
          </a:prstGeom>
        </p:spPr>
      </p:pic>
      <p:sp>
        <p:nvSpPr>
          <p:cNvPr id="15" name="Title 1">
            <a:extLst>
              <a:ext uri="{FF2B5EF4-FFF2-40B4-BE49-F238E27FC236}">
                <a16:creationId xmlns="" xmlns:a16="http://schemas.microsoft.com/office/drawing/2014/main" id="{319D06E2-D16F-BD74-2546-1D253E6EC4AB}"/>
              </a:ext>
            </a:extLst>
          </p:cNvPr>
          <p:cNvSpPr txBox="1">
            <a:spLocks/>
          </p:cNvSpPr>
          <p:nvPr/>
        </p:nvSpPr>
        <p:spPr>
          <a:xfrm>
            <a:off x="579408" y="0"/>
            <a:ext cx="10515600" cy="67004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500" b="1" dirty="0" smtClean="0">
                <a:solidFill>
                  <a:srgbClr val="FFFF00"/>
                </a:solidFill>
                <a:latin typeface="Times New Roman" panose="02020603050405020304" pitchFamily="18" charset="0"/>
                <a:cs typeface="Times New Roman" panose="02020603050405020304" pitchFamily="18" charset="0"/>
              </a:rPr>
              <a:t>Rebasing</a:t>
            </a:r>
            <a:endParaRPr lang="en-US" sz="2500" b="1" dirty="0">
              <a:solidFill>
                <a:srgbClr val="FFFF00"/>
              </a:solidFill>
              <a:latin typeface="Times New Roman" panose="02020603050405020304" pitchFamily="18" charset="0"/>
              <a:cs typeface="Times New Roman" panose="02020603050405020304" pitchFamily="18" charset="0"/>
            </a:endParaRPr>
          </a:p>
        </p:txBody>
      </p:sp>
      <p:sp>
        <p:nvSpPr>
          <p:cNvPr id="16" name="Content Placeholder 2">
            <a:extLst>
              <a:ext uri="{FF2B5EF4-FFF2-40B4-BE49-F238E27FC236}">
                <a16:creationId xmlns="" xmlns:a16="http://schemas.microsoft.com/office/drawing/2014/main" id="{20FF7B35-F30B-AD4A-4288-E4CA15BE6897}"/>
              </a:ext>
            </a:extLst>
          </p:cNvPr>
          <p:cNvSpPr txBox="1">
            <a:spLocks/>
          </p:cNvSpPr>
          <p:nvPr/>
        </p:nvSpPr>
        <p:spPr>
          <a:xfrm>
            <a:off x="483079" y="868302"/>
            <a:ext cx="10870721" cy="53086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2000" dirty="0" smtClean="0">
              <a:solidFill>
                <a:schemeClr val="bg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438053" y="670045"/>
            <a:ext cx="10960771" cy="2031325"/>
          </a:xfrm>
          <a:prstGeom prst="rect">
            <a:avLst/>
          </a:prstGeom>
          <a:noFill/>
        </p:spPr>
        <p:txBody>
          <a:bodyPr wrap="square" rtlCol="0">
            <a:spAutoFit/>
          </a:bodyPr>
          <a:lstStyle/>
          <a:p>
            <a:r>
              <a:rPr lang="en-US" dirty="0" smtClean="0">
                <a:solidFill>
                  <a:srgbClr val="FFFF00"/>
                </a:solidFill>
              </a:rPr>
              <a:t>Dangers in Rebasing</a:t>
            </a:r>
          </a:p>
          <a:p>
            <a:endParaRPr lang="en-US" dirty="0" smtClean="0">
              <a:solidFill>
                <a:schemeClr val="bg1"/>
              </a:solidFill>
            </a:endParaRPr>
          </a:p>
          <a:p>
            <a:r>
              <a:rPr lang="en-US" dirty="0" smtClean="0">
                <a:solidFill>
                  <a:schemeClr val="bg1"/>
                </a:solidFill>
              </a:rPr>
              <a:t>Do not rebase commits that exists outside your repository and that people may have based work on.</a:t>
            </a:r>
          </a:p>
          <a:p>
            <a:endParaRPr lang="en-US" dirty="0">
              <a:solidFill>
                <a:schemeClr val="bg1"/>
              </a:solidFill>
            </a:endParaRPr>
          </a:p>
          <a:p>
            <a:r>
              <a:rPr lang="en-US" dirty="0" smtClean="0">
                <a:solidFill>
                  <a:schemeClr val="bg1"/>
                </a:solidFill>
              </a:rPr>
              <a:t>If you push commits somewhere and others pull them down and base work on them, and then your rewrite those commits with </a:t>
            </a:r>
            <a:r>
              <a:rPr lang="en-US" dirty="0" err="1" smtClean="0">
                <a:solidFill>
                  <a:schemeClr val="bg1"/>
                </a:solidFill>
              </a:rPr>
              <a:t>git</a:t>
            </a:r>
            <a:r>
              <a:rPr lang="en-US" dirty="0" smtClean="0">
                <a:solidFill>
                  <a:schemeClr val="bg1"/>
                </a:solidFill>
              </a:rPr>
              <a:t> rebase and push them up again, your collaborators will have to remerge their work and things will get messy when you try to pull their work back into yours.</a:t>
            </a:r>
            <a:endParaRPr lang="en-US" dirty="0">
              <a:solidFill>
                <a:schemeClr val="bg1"/>
              </a:solidFill>
            </a:endParaRPr>
          </a:p>
        </p:txBody>
      </p:sp>
    </p:spTree>
    <p:extLst>
      <p:ext uri="{BB962C8B-B14F-4D97-AF65-F5344CB8AC3E}">
        <p14:creationId xmlns:p14="http://schemas.microsoft.com/office/powerpoint/2010/main" val="12777649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E3093202-6980-4474-95F2-299578BCE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074" y="0"/>
            <a:ext cx="12192000" cy="685800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3715" y="198256"/>
            <a:ext cx="1293237" cy="395426"/>
          </a:xfrm>
          <a:prstGeom prst="rect">
            <a:avLst/>
          </a:prstGeom>
        </p:spPr>
      </p:pic>
      <p:sp>
        <p:nvSpPr>
          <p:cNvPr id="15" name="Title 1">
            <a:extLst>
              <a:ext uri="{FF2B5EF4-FFF2-40B4-BE49-F238E27FC236}">
                <a16:creationId xmlns="" xmlns:a16="http://schemas.microsoft.com/office/drawing/2014/main" id="{319D06E2-D16F-BD74-2546-1D253E6EC4AB}"/>
              </a:ext>
            </a:extLst>
          </p:cNvPr>
          <p:cNvSpPr txBox="1">
            <a:spLocks/>
          </p:cNvSpPr>
          <p:nvPr/>
        </p:nvSpPr>
        <p:spPr>
          <a:xfrm>
            <a:off x="579408" y="0"/>
            <a:ext cx="10515600" cy="670045"/>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3600" dirty="0" smtClean="0"/>
          </a:p>
          <a:p>
            <a:r>
              <a:rPr lang="en-US" sz="3600" dirty="0" smtClean="0">
                <a:solidFill>
                  <a:srgbClr val="FFC000"/>
                </a:solidFill>
              </a:rPr>
              <a:t>HTML Semantic Elements</a:t>
            </a:r>
          </a:p>
          <a:p>
            <a:endParaRPr lang="en-US" sz="3400" b="1" dirty="0">
              <a:solidFill>
                <a:srgbClr val="FFC000"/>
              </a:solidFill>
              <a:latin typeface="Times New Roman" panose="02020603050405020304" pitchFamily="18" charset="0"/>
              <a:cs typeface="Times New Roman" panose="02020603050405020304" pitchFamily="18" charset="0"/>
            </a:endParaRPr>
          </a:p>
        </p:txBody>
      </p:sp>
      <p:sp>
        <p:nvSpPr>
          <p:cNvPr id="16" name="Content Placeholder 2">
            <a:extLst>
              <a:ext uri="{FF2B5EF4-FFF2-40B4-BE49-F238E27FC236}">
                <a16:creationId xmlns="" xmlns:a16="http://schemas.microsoft.com/office/drawing/2014/main" id="{20FF7B35-F30B-AD4A-4288-E4CA15BE6897}"/>
              </a:ext>
            </a:extLst>
          </p:cNvPr>
          <p:cNvSpPr txBox="1">
            <a:spLocks/>
          </p:cNvSpPr>
          <p:nvPr/>
        </p:nvSpPr>
        <p:spPr>
          <a:xfrm>
            <a:off x="483079" y="868302"/>
            <a:ext cx="10870721" cy="5308662"/>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smtClean="0">
                <a:solidFill>
                  <a:schemeClr val="bg1"/>
                </a:solidFill>
              </a:rPr>
              <a:t>The </a:t>
            </a:r>
            <a:r>
              <a:rPr lang="en-US" b="1" dirty="0" smtClean="0">
                <a:solidFill>
                  <a:schemeClr val="bg1"/>
                </a:solidFill>
              </a:rPr>
              <a:t>–stat</a:t>
            </a:r>
            <a:r>
              <a:rPr lang="en-US" dirty="0" smtClean="0">
                <a:solidFill>
                  <a:schemeClr val="bg1"/>
                </a:solidFill>
              </a:rPr>
              <a:t> option is used with the `</a:t>
            </a:r>
            <a:r>
              <a:rPr lang="en-US" b="1" dirty="0" err="1" smtClean="0">
                <a:solidFill>
                  <a:schemeClr val="bg1"/>
                </a:solidFill>
              </a:rPr>
              <a:t>git</a:t>
            </a:r>
            <a:r>
              <a:rPr lang="en-US" b="1" dirty="0" smtClean="0">
                <a:solidFill>
                  <a:schemeClr val="bg1"/>
                </a:solidFill>
              </a:rPr>
              <a:t> log</a:t>
            </a:r>
            <a:r>
              <a:rPr lang="en-US" dirty="0" smtClean="0">
                <a:solidFill>
                  <a:schemeClr val="bg1"/>
                </a:solidFill>
              </a:rPr>
              <a:t>` command to display some state information with the commit history.</a:t>
            </a:r>
          </a:p>
          <a:p>
            <a:pPr algn="l"/>
            <a:r>
              <a:rPr lang="en-US" dirty="0" smtClean="0">
                <a:solidFill>
                  <a:schemeClr val="bg1"/>
                </a:solidFill>
              </a:rPr>
              <a:t>	$ </a:t>
            </a:r>
            <a:r>
              <a:rPr lang="en-US" dirty="0" err="1" smtClean="0">
                <a:solidFill>
                  <a:schemeClr val="bg1"/>
                </a:solidFill>
              </a:rPr>
              <a:t>git</a:t>
            </a:r>
            <a:r>
              <a:rPr lang="en-US" dirty="0" smtClean="0">
                <a:solidFill>
                  <a:schemeClr val="bg1"/>
                </a:solidFill>
              </a:rPr>
              <a:t> log --stat</a:t>
            </a:r>
          </a:p>
          <a:p>
            <a:pPr algn="l"/>
            <a:r>
              <a:rPr lang="en-US" dirty="0" smtClean="0">
                <a:solidFill>
                  <a:schemeClr val="bg1"/>
                </a:solidFill>
              </a:rPr>
              <a:t>The output shows that the </a:t>
            </a:r>
            <a:r>
              <a:rPr lang="en-US" b="1" dirty="0" smtClean="0">
                <a:solidFill>
                  <a:schemeClr val="bg1"/>
                </a:solidFill>
              </a:rPr>
              <a:t>.</a:t>
            </a:r>
            <a:r>
              <a:rPr lang="en-US" b="1" dirty="0" err="1" smtClean="0">
                <a:solidFill>
                  <a:schemeClr val="bg1"/>
                </a:solidFill>
              </a:rPr>
              <a:t>gitattributes</a:t>
            </a:r>
            <a:r>
              <a:rPr lang="en-US" dirty="0" smtClean="0">
                <a:solidFill>
                  <a:schemeClr val="bg1"/>
                </a:solidFill>
              </a:rPr>
              <a:t> file has been inserted in the initial commit. </a:t>
            </a:r>
          </a:p>
          <a:p>
            <a:pPr algn="l"/>
            <a:r>
              <a:rPr lang="en-US" b="1" dirty="0" smtClean="0">
                <a:solidFill>
                  <a:schemeClr val="bg1"/>
                </a:solidFill>
              </a:rPr>
              <a:t>The bash-basic-tutorial.sh</a:t>
            </a:r>
            <a:r>
              <a:rPr lang="en-US" dirty="0" smtClean="0">
                <a:solidFill>
                  <a:schemeClr val="bg1"/>
                </a:solidFill>
              </a:rPr>
              <a:t> file has been inserted in the second commit of the repository with the other commit information.</a:t>
            </a:r>
          </a:p>
          <a:p>
            <a:pPr algn="l" fontAlgn="base"/>
            <a:r>
              <a:rPr lang="en-US" dirty="0" smtClean="0">
                <a:solidFill>
                  <a:schemeClr val="bg1"/>
                </a:solidFill>
              </a:rPr>
              <a:t>The</a:t>
            </a:r>
            <a:r>
              <a:rPr lang="en-US" b="1" dirty="0" smtClean="0">
                <a:solidFill>
                  <a:schemeClr val="bg1"/>
                </a:solidFill>
              </a:rPr>
              <a:t> –online</a:t>
            </a:r>
            <a:r>
              <a:rPr lang="en-US" dirty="0" smtClean="0">
                <a:solidFill>
                  <a:schemeClr val="bg1"/>
                </a:solidFill>
              </a:rPr>
              <a:t> option of the `</a:t>
            </a:r>
            <a:r>
              <a:rPr lang="en-US" b="1" dirty="0" err="1" smtClean="0">
                <a:solidFill>
                  <a:schemeClr val="bg1"/>
                </a:solidFill>
              </a:rPr>
              <a:t>git</a:t>
            </a:r>
            <a:r>
              <a:rPr lang="en-US" b="1" dirty="0" smtClean="0">
                <a:solidFill>
                  <a:schemeClr val="bg1"/>
                </a:solidFill>
              </a:rPr>
              <a:t> log</a:t>
            </a:r>
            <a:r>
              <a:rPr lang="en-US" dirty="0" smtClean="0">
                <a:solidFill>
                  <a:schemeClr val="bg1"/>
                </a:solidFill>
              </a:rPr>
              <a:t> ` command displays the commit history in a single line with the short commit SHA value.</a:t>
            </a:r>
          </a:p>
          <a:p>
            <a:pPr algn="l" fontAlgn="base"/>
            <a:r>
              <a:rPr lang="en-US" dirty="0" smtClean="0">
                <a:solidFill>
                  <a:schemeClr val="bg1"/>
                </a:solidFill>
              </a:rPr>
              <a:t> When the repository contains many commits, the `</a:t>
            </a:r>
            <a:r>
              <a:rPr lang="en-US" b="1" dirty="0" err="1" smtClean="0">
                <a:solidFill>
                  <a:schemeClr val="bg1"/>
                </a:solidFill>
              </a:rPr>
              <a:t>git</a:t>
            </a:r>
            <a:r>
              <a:rPr lang="en-US" b="1" dirty="0" smtClean="0">
                <a:solidFill>
                  <a:schemeClr val="bg1"/>
                </a:solidFill>
              </a:rPr>
              <a:t> log</a:t>
            </a:r>
            <a:r>
              <a:rPr lang="en-US" dirty="0" smtClean="0">
                <a:solidFill>
                  <a:schemeClr val="bg1"/>
                </a:solidFill>
              </a:rPr>
              <a:t>` command will long. </a:t>
            </a:r>
          </a:p>
          <a:p>
            <a:pPr algn="l" fontAlgn="base"/>
            <a:r>
              <a:rPr lang="en-US" dirty="0" smtClean="0">
                <a:solidFill>
                  <a:schemeClr val="bg1"/>
                </a:solidFill>
              </a:rPr>
              <a:t>The output of all commit history can be displayed in the short form by using the </a:t>
            </a:r>
            <a:r>
              <a:rPr lang="en-US" b="1" dirty="0" smtClean="0">
                <a:solidFill>
                  <a:schemeClr val="bg1"/>
                </a:solidFill>
              </a:rPr>
              <a:t>–online</a:t>
            </a:r>
            <a:r>
              <a:rPr lang="en-US" dirty="0" smtClean="0">
                <a:solidFill>
                  <a:schemeClr val="bg1"/>
                </a:solidFill>
              </a:rPr>
              <a:t> option that helps to view a large number of commit history properly.</a:t>
            </a:r>
          </a:p>
          <a:p>
            <a:pPr algn="l" fontAlgn="base"/>
            <a:r>
              <a:rPr lang="en-US" i="1" dirty="0" smtClean="0">
                <a:solidFill>
                  <a:schemeClr val="bg1"/>
                </a:solidFill>
              </a:rPr>
              <a:t>	$ </a:t>
            </a:r>
            <a:r>
              <a:rPr lang="en-US" dirty="0" err="1" smtClean="0">
                <a:solidFill>
                  <a:schemeClr val="bg1"/>
                </a:solidFill>
              </a:rPr>
              <a:t>git</a:t>
            </a:r>
            <a:r>
              <a:rPr lang="en-US" dirty="0" smtClean="0">
                <a:solidFill>
                  <a:schemeClr val="bg1"/>
                </a:solidFill>
              </a:rPr>
              <a:t> log --online</a:t>
            </a:r>
          </a:p>
          <a:p>
            <a:pPr algn="l" fontAlgn="base"/>
            <a:r>
              <a:rPr lang="en-US" dirty="0" smtClean="0">
                <a:solidFill>
                  <a:schemeClr val="bg1"/>
                </a:solidFill>
              </a:rPr>
              <a:t>The output will appear after executing the above command. Here, the first 7 characters of the commit SHA value have displayed for each commit.</a:t>
            </a:r>
          </a:p>
          <a:p>
            <a:pPr algn="l"/>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3195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E3093202-6980-4474-95F2-299578BCE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074" y="0"/>
            <a:ext cx="12192000" cy="685800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3715" y="198256"/>
            <a:ext cx="1293237" cy="395426"/>
          </a:xfrm>
          <a:prstGeom prst="rect">
            <a:avLst/>
          </a:prstGeom>
        </p:spPr>
      </p:pic>
      <p:sp>
        <p:nvSpPr>
          <p:cNvPr id="15" name="Title 1">
            <a:extLst>
              <a:ext uri="{FF2B5EF4-FFF2-40B4-BE49-F238E27FC236}">
                <a16:creationId xmlns="" xmlns:a16="http://schemas.microsoft.com/office/drawing/2014/main" id="{319D06E2-D16F-BD74-2546-1D253E6EC4AB}"/>
              </a:ext>
            </a:extLst>
          </p:cNvPr>
          <p:cNvSpPr txBox="1">
            <a:spLocks/>
          </p:cNvSpPr>
          <p:nvPr/>
        </p:nvSpPr>
        <p:spPr>
          <a:xfrm>
            <a:off x="579408" y="0"/>
            <a:ext cx="10515600" cy="670045"/>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3600" dirty="0" smtClean="0"/>
          </a:p>
          <a:p>
            <a:r>
              <a:rPr lang="en-US" sz="3600" dirty="0" smtClean="0">
                <a:solidFill>
                  <a:srgbClr val="FFC000"/>
                </a:solidFill>
              </a:rPr>
              <a:t>HTML Semantic Elements</a:t>
            </a:r>
          </a:p>
          <a:p>
            <a:endParaRPr lang="en-US" sz="3400" b="1" dirty="0">
              <a:solidFill>
                <a:srgbClr val="FFC000"/>
              </a:solidFill>
              <a:latin typeface="Times New Roman" panose="02020603050405020304" pitchFamily="18" charset="0"/>
              <a:cs typeface="Times New Roman" panose="02020603050405020304" pitchFamily="18" charset="0"/>
            </a:endParaRPr>
          </a:p>
        </p:txBody>
      </p:sp>
      <p:sp>
        <p:nvSpPr>
          <p:cNvPr id="16" name="Content Placeholder 2">
            <a:extLst>
              <a:ext uri="{FF2B5EF4-FFF2-40B4-BE49-F238E27FC236}">
                <a16:creationId xmlns="" xmlns:a16="http://schemas.microsoft.com/office/drawing/2014/main" id="{20FF7B35-F30B-AD4A-4288-E4CA15BE6897}"/>
              </a:ext>
            </a:extLst>
          </p:cNvPr>
          <p:cNvSpPr txBox="1">
            <a:spLocks/>
          </p:cNvSpPr>
          <p:nvPr/>
        </p:nvSpPr>
        <p:spPr>
          <a:xfrm>
            <a:off x="483079" y="868302"/>
            <a:ext cx="10870721" cy="5308662"/>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fontAlgn="base"/>
            <a:r>
              <a:rPr lang="en-US" dirty="0" smtClean="0">
                <a:solidFill>
                  <a:schemeClr val="bg1"/>
                </a:solidFill>
              </a:rPr>
              <a:t>The </a:t>
            </a:r>
            <a:r>
              <a:rPr lang="en-US" b="1" dirty="0" smtClean="0">
                <a:solidFill>
                  <a:schemeClr val="bg1"/>
                </a:solidFill>
              </a:rPr>
              <a:t>–pretty</a:t>
            </a:r>
            <a:r>
              <a:rPr lang="en-US" dirty="0" smtClean="0">
                <a:solidFill>
                  <a:schemeClr val="bg1"/>
                </a:solidFill>
              </a:rPr>
              <a:t> is another option of `</a:t>
            </a:r>
            <a:r>
              <a:rPr lang="en-US" b="1" dirty="0" err="1" smtClean="0">
                <a:solidFill>
                  <a:schemeClr val="bg1"/>
                </a:solidFill>
              </a:rPr>
              <a:t>git</a:t>
            </a:r>
            <a:r>
              <a:rPr lang="en-US" b="1" dirty="0" smtClean="0">
                <a:solidFill>
                  <a:schemeClr val="bg1"/>
                </a:solidFill>
              </a:rPr>
              <a:t> log</a:t>
            </a:r>
            <a:r>
              <a:rPr lang="en-US" dirty="0" smtClean="0">
                <a:solidFill>
                  <a:schemeClr val="bg1"/>
                </a:solidFill>
              </a:rPr>
              <a:t>` to display the log output in various formats. </a:t>
            </a:r>
          </a:p>
          <a:p>
            <a:pPr algn="l" fontAlgn="base"/>
            <a:r>
              <a:rPr lang="en-US" dirty="0" smtClean="0">
                <a:solidFill>
                  <a:schemeClr val="bg1"/>
                </a:solidFill>
              </a:rPr>
              <a:t>This option can be used by assigning different types of values, and the output of the command depends on the assigned value. </a:t>
            </a:r>
          </a:p>
          <a:p>
            <a:pPr algn="l" fontAlgn="base"/>
            <a:r>
              <a:rPr lang="en-US" dirty="0" smtClean="0">
                <a:solidFill>
                  <a:schemeClr val="bg1"/>
                </a:solidFill>
              </a:rPr>
              <a:t> Run the following command to view the commit history in the short form by assigning online for the </a:t>
            </a:r>
            <a:r>
              <a:rPr lang="en-US" b="1" dirty="0" smtClean="0">
                <a:solidFill>
                  <a:schemeClr val="bg1"/>
                </a:solidFill>
              </a:rPr>
              <a:t>–pretty</a:t>
            </a:r>
            <a:r>
              <a:rPr lang="en-US" dirty="0" smtClean="0">
                <a:solidFill>
                  <a:schemeClr val="bg1"/>
                </a:solidFill>
              </a:rPr>
              <a:t> option.</a:t>
            </a:r>
          </a:p>
          <a:p>
            <a:pPr algn="l" fontAlgn="base"/>
            <a:r>
              <a:rPr lang="en-US" i="1" dirty="0" smtClean="0">
                <a:solidFill>
                  <a:schemeClr val="bg1"/>
                </a:solidFill>
              </a:rPr>
              <a:t>	$ </a:t>
            </a:r>
            <a:r>
              <a:rPr lang="en-US" dirty="0" err="1" smtClean="0">
                <a:solidFill>
                  <a:schemeClr val="bg1"/>
                </a:solidFill>
              </a:rPr>
              <a:t>git</a:t>
            </a:r>
            <a:r>
              <a:rPr lang="en-US" dirty="0" smtClean="0">
                <a:solidFill>
                  <a:schemeClr val="bg1"/>
                </a:solidFill>
              </a:rPr>
              <a:t> log --pretty=</a:t>
            </a:r>
            <a:r>
              <a:rPr lang="en-US" dirty="0" err="1" smtClean="0">
                <a:solidFill>
                  <a:schemeClr val="bg1"/>
                </a:solidFill>
              </a:rPr>
              <a:t>oneline</a:t>
            </a:r>
            <a:endParaRPr lang="en-US" dirty="0" smtClean="0">
              <a:solidFill>
                <a:schemeClr val="bg1"/>
              </a:solidFill>
            </a:endParaRPr>
          </a:p>
          <a:p>
            <a:pPr algn="l" fontAlgn="base"/>
            <a:r>
              <a:rPr lang="en-US" dirty="0" smtClean="0">
                <a:solidFill>
                  <a:schemeClr val="bg1"/>
                </a:solidFill>
              </a:rPr>
              <a:t>The output of the above command is similar to the previous command except for the commit SHA value. </a:t>
            </a:r>
          </a:p>
          <a:p>
            <a:pPr algn="l" fontAlgn="base"/>
            <a:r>
              <a:rPr lang="en-US" dirty="0" smtClean="0">
                <a:solidFill>
                  <a:schemeClr val="bg1"/>
                </a:solidFill>
              </a:rPr>
              <a:t>Many placeholders exist, which are defined by the character literals to format the log output. The log output can be formatted according to the user’s requirement by defining the format with the proper string value in the </a:t>
            </a:r>
            <a:r>
              <a:rPr lang="en-US" b="1" dirty="0" smtClean="0">
                <a:solidFill>
                  <a:schemeClr val="bg1"/>
                </a:solidFill>
              </a:rPr>
              <a:t>–pretty</a:t>
            </a:r>
            <a:r>
              <a:rPr lang="en-US" dirty="0" smtClean="0">
                <a:solidFill>
                  <a:schemeClr val="bg1"/>
                </a:solidFill>
              </a:rPr>
              <a:t> option. </a:t>
            </a:r>
          </a:p>
          <a:p>
            <a:pPr algn="l" fontAlgn="base"/>
            <a:r>
              <a:rPr lang="en-US" dirty="0" smtClean="0">
                <a:solidFill>
                  <a:schemeClr val="bg1"/>
                </a:solidFill>
              </a:rPr>
              <a:t>Run the following command to print the commit SHA value in the short form, the </a:t>
            </a:r>
            <a:r>
              <a:rPr lang="en-US" dirty="0" err="1" smtClean="0">
                <a:solidFill>
                  <a:schemeClr val="bg1"/>
                </a:solidFill>
              </a:rPr>
              <a:t>git</a:t>
            </a:r>
            <a:r>
              <a:rPr lang="en-US" dirty="0" smtClean="0">
                <a:solidFill>
                  <a:schemeClr val="bg1"/>
                </a:solidFill>
              </a:rPr>
              <a:t> username, and the commit message in the way that has been defined in the string. </a:t>
            </a:r>
          </a:p>
          <a:p>
            <a:pPr algn="l" fontAlgn="base"/>
            <a:r>
              <a:rPr lang="en-US" dirty="0" smtClean="0">
                <a:solidFill>
                  <a:schemeClr val="bg1"/>
                </a:solidFill>
              </a:rPr>
              <a:t>Here, </a:t>
            </a:r>
            <a:r>
              <a:rPr lang="en-US" b="1" dirty="0" smtClean="0">
                <a:solidFill>
                  <a:schemeClr val="bg1"/>
                </a:solidFill>
              </a:rPr>
              <a:t>%h</a:t>
            </a:r>
            <a:r>
              <a:rPr lang="en-US" dirty="0" smtClean="0">
                <a:solidFill>
                  <a:schemeClr val="bg1"/>
                </a:solidFill>
              </a:rPr>
              <a:t> is used to display the commit SHA value in the short form, </a:t>
            </a:r>
            <a:r>
              <a:rPr lang="en-US" b="1" dirty="0" smtClean="0">
                <a:solidFill>
                  <a:schemeClr val="bg1"/>
                </a:solidFill>
              </a:rPr>
              <a:t>%an</a:t>
            </a:r>
            <a:r>
              <a:rPr lang="en-US" dirty="0" smtClean="0">
                <a:solidFill>
                  <a:schemeClr val="bg1"/>
                </a:solidFill>
              </a:rPr>
              <a:t> is used to display the author’s username, and %s is used to display the commit message.</a:t>
            </a:r>
          </a:p>
          <a:p>
            <a:pPr algn="l" fontAlgn="base"/>
            <a:r>
              <a:rPr lang="en-US" i="1" dirty="0" smtClean="0">
                <a:solidFill>
                  <a:schemeClr val="bg1"/>
                </a:solidFill>
              </a:rPr>
              <a:t>	$ </a:t>
            </a:r>
            <a:r>
              <a:rPr lang="en-US" dirty="0" err="1" smtClean="0">
                <a:solidFill>
                  <a:schemeClr val="bg1"/>
                </a:solidFill>
              </a:rPr>
              <a:t>git</a:t>
            </a:r>
            <a:r>
              <a:rPr lang="en-US" dirty="0" smtClean="0">
                <a:solidFill>
                  <a:schemeClr val="bg1"/>
                </a:solidFill>
              </a:rPr>
              <a:t> log --pretty=format:"%h - %an : %s"</a:t>
            </a:r>
          </a:p>
          <a:p>
            <a:pPr algn="l" fontAlgn="base"/>
            <a:r>
              <a:rPr lang="en-US" dirty="0" smtClean="0">
                <a:solidFill>
                  <a:schemeClr val="bg1"/>
                </a:solidFill>
              </a:rPr>
              <a:t/>
            </a:r>
            <a:br>
              <a:rPr lang="en-US" dirty="0" smtClean="0">
                <a:solidFill>
                  <a:schemeClr val="bg1"/>
                </a:solidFill>
              </a:rPr>
            </a:b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3195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E3093202-6980-4474-95F2-299578BCE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074" y="0"/>
            <a:ext cx="12192000" cy="685800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3715" y="198256"/>
            <a:ext cx="1293237" cy="395426"/>
          </a:xfrm>
          <a:prstGeom prst="rect">
            <a:avLst/>
          </a:prstGeom>
        </p:spPr>
      </p:pic>
      <p:sp>
        <p:nvSpPr>
          <p:cNvPr id="15" name="Title 1">
            <a:extLst>
              <a:ext uri="{FF2B5EF4-FFF2-40B4-BE49-F238E27FC236}">
                <a16:creationId xmlns="" xmlns:a16="http://schemas.microsoft.com/office/drawing/2014/main" id="{319D06E2-D16F-BD74-2546-1D253E6EC4AB}"/>
              </a:ext>
            </a:extLst>
          </p:cNvPr>
          <p:cNvSpPr txBox="1">
            <a:spLocks/>
          </p:cNvSpPr>
          <p:nvPr/>
        </p:nvSpPr>
        <p:spPr>
          <a:xfrm>
            <a:off x="579408" y="0"/>
            <a:ext cx="10515600" cy="670045"/>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3600" dirty="0" smtClean="0"/>
          </a:p>
          <a:p>
            <a:r>
              <a:rPr lang="en-US" sz="3600" b="1" dirty="0" smtClean="0">
                <a:solidFill>
                  <a:srgbClr val="FFC000"/>
                </a:solidFill>
              </a:rPr>
              <a:t>Undoing Things</a:t>
            </a:r>
          </a:p>
          <a:p>
            <a:endParaRPr lang="en-US" sz="3400" b="1" dirty="0">
              <a:solidFill>
                <a:srgbClr val="FFC000"/>
              </a:solidFill>
              <a:latin typeface="Times New Roman" panose="02020603050405020304" pitchFamily="18" charset="0"/>
              <a:cs typeface="Times New Roman" panose="02020603050405020304" pitchFamily="18" charset="0"/>
            </a:endParaRPr>
          </a:p>
        </p:txBody>
      </p:sp>
      <p:sp>
        <p:nvSpPr>
          <p:cNvPr id="16" name="Content Placeholder 2">
            <a:extLst>
              <a:ext uri="{FF2B5EF4-FFF2-40B4-BE49-F238E27FC236}">
                <a16:creationId xmlns="" xmlns:a16="http://schemas.microsoft.com/office/drawing/2014/main" id="{20FF7B35-F30B-AD4A-4288-E4CA15BE6897}"/>
              </a:ext>
            </a:extLst>
          </p:cNvPr>
          <p:cNvSpPr txBox="1">
            <a:spLocks/>
          </p:cNvSpPr>
          <p:nvPr/>
        </p:nvSpPr>
        <p:spPr>
          <a:xfrm>
            <a:off x="483079" y="868302"/>
            <a:ext cx="10870721" cy="53086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smtClean="0">
                <a:solidFill>
                  <a:schemeClr val="bg1"/>
                </a:solidFill>
              </a:rPr>
              <a:t>At any stage, you may want to undo something. Here, we’ll review a few basic tools for undoing changes that you’ve made. </a:t>
            </a:r>
          </a:p>
          <a:p>
            <a:pPr algn="l"/>
            <a:r>
              <a:rPr lang="en-US" dirty="0" smtClean="0">
                <a:solidFill>
                  <a:schemeClr val="bg1"/>
                </a:solidFill>
              </a:rPr>
              <a:t>Be careful, because you can’t always undo some of these </a:t>
            </a:r>
            <a:r>
              <a:rPr lang="en-US" dirty="0" err="1" smtClean="0">
                <a:solidFill>
                  <a:schemeClr val="bg1"/>
                </a:solidFill>
              </a:rPr>
              <a:t>undos</a:t>
            </a:r>
            <a:r>
              <a:rPr lang="en-US" dirty="0" smtClean="0">
                <a:solidFill>
                  <a:schemeClr val="bg1"/>
                </a:solidFill>
              </a:rPr>
              <a:t>. This is one of the few areas in </a:t>
            </a:r>
            <a:r>
              <a:rPr lang="en-US" dirty="0" err="1" smtClean="0">
                <a:solidFill>
                  <a:schemeClr val="bg1"/>
                </a:solidFill>
              </a:rPr>
              <a:t>Git</a:t>
            </a:r>
            <a:r>
              <a:rPr lang="en-US" dirty="0" smtClean="0">
                <a:solidFill>
                  <a:schemeClr val="bg1"/>
                </a:solidFill>
              </a:rPr>
              <a:t> where you may lose some work if you do it wrong.</a:t>
            </a:r>
          </a:p>
          <a:p>
            <a:pPr algn="l"/>
            <a:r>
              <a:rPr lang="en-US" dirty="0" smtClean="0">
                <a:solidFill>
                  <a:schemeClr val="bg1"/>
                </a:solidFill>
              </a:rPr>
              <a:t>One of the common </a:t>
            </a:r>
            <a:r>
              <a:rPr lang="en-US" dirty="0" err="1" smtClean="0">
                <a:solidFill>
                  <a:schemeClr val="bg1"/>
                </a:solidFill>
              </a:rPr>
              <a:t>undos</a:t>
            </a:r>
            <a:r>
              <a:rPr lang="en-US" dirty="0" smtClean="0">
                <a:solidFill>
                  <a:schemeClr val="bg1"/>
                </a:solidFill>
              </a:rPr>
              <a:t> takes place when you commit too early and possibly forget to add some files, or you mess up your commit message. </a:t>
            </a:r>
          </a:p>
          <a:p>
            <a:pPr algn="l"/>
            <a:r>
              <a:rPr lang="en-US" dirty="0" smtClean="0">
                <a:solidFill>
                  <a:schemeClr val="bg1"/>
                </a:solidFill>
              </a:rPr>
              <a:t>If you want to redo that commit, make the additional changes you forgot, stage them, and commit again using the --amend option:</a:t>
            </a:r>
          </a:p>
          <a:p>
            <a:pPr algn="l"/>
            <a:r>
              <a:rPr lang="en-US" dirty="0" smtClean="0">
                <a:solidFill>
                  <a:schemeClr val="bg1"/>
                </a:solidFill>
              </a:rPr>
              <a:t>	$ </a:t>
            </a:r>
            <a:r>
              <a:rPr lang="en-US" dirty="0" err="1" smtClean="0">
                <a:solidFill>
                  <a:schemeClr val="bg1"/>
                </a:solidFill>
              </a:rPr>
              <a:t>git</a:t>
            </a:r>
            <a:r>
              <a:rPr lang="en-US" dirty="0" smtClean="0">
                <a:solidFill>
                  <a:schemeClr val="bg1"/>
                </a:solidFill>
              </a:rPr>
              <a:t> commit --amend</a:t>
            </a:r>
            <a:endParaRPr lang="en-US" dirty="0">
              <a:solidFill>
                <a:schemeClr val="bg1"/>
              </a:solidFill>
            </a:endParaRPr>
          </a:p>
        </p:txBody>
      </p:sp>
    </p:spTree>
    <p:extLst>
      <p:ext uri="{BB962C8B-B14F-4D97-AF65-F5344CB8AC3E}">
        <p14:creationId xmlns:p14="http://schemas.microsoft.com/office/powerpoint/2010/main" val="3913195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E3093202-6980-4474-95F2-299578BCE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074" y="0"/>
            <a:ext cx="12192000" cy="685800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3715" y="198256"/>
            <a:ext cx="1293237" cy="395426"/>
          </a:xfrm>
          <a:prstGeom prst="rect">
            <a:avLst/>
          </a:prstGeom>
        </p:spPr>
      </p:pic>
      <p:sp>
        <p:nvSpPr>
          <p:cNvPr id="15" name="Title 1">
            <a:extLst>
              <a:ext uri="{FF2B5EF4-FFF2-40B4-BE49-F238E27FC236}">
                <a16:creationId xmlns="" xmlns:a16="http://schemas.microsoft.com/office/drawing/2014/main" id="{319D06E2-D16F-BD74-2546-1D253E6EC4AB}"/>
              </a:ext>
            </a:extLst>
          </p:cNvPr>
          <p:cNvSpPr txBox="1">
            <a:spLocks/>
          </p:cNvSpPr>
          <p:nvPr/>
        </p:nvSpPr>
        <p:spPr>
          <a:xfrm>
            <a:off x="579408" y="0"/>
            <a:ext cx="10515600" cy="670045"/>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3600" dirty="0" smtClean="0"/>
          </a:p>
          <a:p>
            <a:r>
              <a:rPr lang="en-US" sz="3600" dirty="0" smtClean="0">
                <a:solidFill>
                  <a:srgbClr val="FFC000"/>
                </a:solidFill>
              </a:rPr>
              <a:t>Working with Remotes</a:t>
            </a:r>
          </a:p>
          <a:p>
            <a:endParaRPr lang="en-US" sz="3400" b="1" dirty="0">
              <a:solidFill>
                <a:srgbClr val="FFC000"/>
              </a:solidFill>
              <a:latin typeface="Times New Roman" panose="02020603050405020304" pitchFamily="18" charset="0"/>
              <a:cs typeface="Times New Roman" panose="02020603050405020304" pitchFamily="18" charset="0"/>
            </a:endParaRPr>
          </a:p>
        </p:txBody>
      </p:sp>
      <p:sp>
        <p:nvSpPr>
          <p:cNvPr id="16" name="Content Placeholder 2">
            <a:extLst>
              <a:ext uri="{FF2B5EF4-FFF2-40B4-BE49-F238E27FC236}">
                <a16:creationId xmlns="" xmlns:a16="http://schemas.microsoft.com/office/drawing/2014/main" id="{20FF7B35-F30B-AD4A-4288-E4CA15BE6897}"/>
              </a:ext>
            </a:extLst>
          </p:cNvPr>
          <p:cNvSpPr txBox="1">
            <a:spLocks/>
          </p:cNvSpPr>
          <p:nvPr/>
        </p:nvSpPr>
        <p:spPr>
          <a:xfrm>
            <a:off x="483079" y="868302"/>
            <a:ext cx="10870721" cy="53086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smtClean="0">
                <a:solidFill>
                  <a:schemeClr val="bg1"/>
                </a:solidFill>
              </a:rPr>
              <a:t>To be able to collaborate on any </a:t>
            </a:r>
            <a:r>
              <a:rPr lang="en-US" dirty="0" err="1" smtClean="0">
                <a:solidFill>
                  <a:schemeClr val="bg1"/>
                </a:solidFill>
              </a:rPr>
              <a:t>Git</a:t>
            </a:r>
            <a:r>
              <a:rPr lang="en-US" dirty="0" smtClean="0">
                <a:solidFill>
                  <a:schemeClr val="bg1"/>
                </a:solidFill>
              </a:rPr>
              <a:t> project, you need to know how to manage your remote repositories. </a:t>
            </a:r>
          </a:p>
          <a:p>
            <a:pPr algn="l"/>
            <a:r>
              <a:rPr lang="en-US" dirty="0" smtClean="0">
                <a:solidFill>
                  <a:schemeClr val="bg1"/>
                </a:solidFill>
              </a:rPr>
              <a:t>Remote repositories are versions of your project that are hosted on the Internet or network somewhere. </a:t>
            </a:r>
          </a:p>
          <a:p>
            <a:pPr algn="l"/>
            <a:r>
              <a:rPr lang="en-US" dirty="0" smtClean="0">
                <a:solidFill>
                  <a:schemeClr val="bg1"/>
                </a:solidFill>
              </a:rPr>
              <a:t>You can have several of them, each of which generally is either read-only or read/write for you. Collaborating with others involves managing these remote repositories and pushing and pulling data to and from them when you need to share work.</a:t>
            </a:r>
          </a:p>
          <a:p>
            <a:pPr algn="l"/>
            <a:r>
              <a:rPr lang="en-US" dirty="0" smtClean="0">
                <a:solidFill>
                  <a:schemeClr val="bg1"/>
                </a:solidFill>
              </a:rPr>
              <a:t> Managing remote repositories includes knowing how to add remote repositories, remove remotes that are no longer valid, manage various remote branches and define them as being tracked or not, and more. </a:t>
            </a:r>
            <a:endParaRPr lang="en-US" dirty="0">
              <a:solidFill>
                <a:schemeClr val="bg1"/>
              </a:solidFill>
            </a:endParaRPr>
          </a:p>
        </p:txBody>
      </p:sp>
    </p:spTree>
    <p:extLst>
      <p:ext uri="{BB962C8B-B14F-4D97-AF65-F5344CB8AC3E}">
        <p14:creationId xmlns:p14="http://schemas.microsoft.com/office/powerpoint/2010/main" val="3913195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E3093202-6980-4474-95F2-299578BCE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074" y="0"/>
            <a:ext cx="12192000" cy="685800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3715" y="198256"/>
            <a:ext cx="1293237" cy="395426"/>
          </a:xfrm>
          <a:prstGeom prst="rect">
            <a:avLst/>
          </a:prstGeom>
        </p:spPr>
      </p:pic>
      <p:sp>
        <p:nvSpPr>
          <p:cNvPr id="15" name="Title 1">
            <a:extLst>
              <a:ext uri="{FF2B5EF4-FFF2-40B4-BE49-F238E27FC236}">
                <a16:creationId xmlns="" xmlns:a16="http://schemas.microsoft.com/office/drawing/2014/main" id="{319D06E2-D16F-BD74-2546-1D253E6EC4AB}"/>
              </a:ext>
            </a:extLst>
          </p:cNvPr>
          <p:cNvSpPr txBox="1">
            <a:spLocks/>
          </p:cNvSpPr>
          <p:nvPr/>
        </p:nvSpPr>
        <p:spPr>
          <a:xfrm>
            <a:off x="579408" y="0"/>
            <a:ext cx="10515600" cy="670045"/>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3600" dirty="0" smtClean="0"/>
          </a:p>
          <a:p>
            <a:r>
              <a:rPr lang="en-US" sz="2400" b="1" dirty="0" smtClean="0">
                <a:solidFill>
                  <a:srgbClr val="FFC000"/>
                </a:solidFill>
              </a:rPr>
              <a:t>Showing Your Remotes</a:t>
            </a:r>
          </a:p>
          <a:p>
            <a:endParaRPr lang="en-US" sz="3400" b="1" dirty="0">
              <a:solidFill>
                <a:srgbClr val="FFC000"/>
              </a:solidFill>
              <a:latin typeface="Times New Roman" panose="02020603050405020304" pitchFamily="18" charset="0"/>
              <a:cs typeface="Times New Roman" panose="02020603050405020304" pitchFamily="18" charset="0"/>
            </a:endParaRPr>
          </a:p>
        </p:txBody>
      </p:sp>
      <p:sp>
        <p:nvSpPr>
          <p:cNvPr id="16" name="Content Placeholder 2">
            <a:extLst>
              <a:ext uri="{FF2B5EF4-FFF2-40B4-BE49-F238E27FC236}">
                <a16:creationId xmlns="" xmlns:a16="http://schemas.microsoft.com/office/drawing/2014/main" id="{20FF7B35-F30B-AD4A-4288-E4CA15BE6897}"/>
              </a:ext>
            </a:extLst>
          </p:cNvPr>
          <p:cNvSpPr txBox="1">
            <a:spLocks/>
          </p:cNvSpPr>
          <p:nvPr/>
        </p:nvSpPr>
        <p:spPr>
          <a:xfrm>
            <a:off x="483079" y="868302"/>
            <a:ext cx="10870721" cy="5308662"/>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en-US" dirty="0" smtClean="0">
                <a:solidFill>
                  <a:schemeClr val="bg1"/>
                </a:solidFill>
              </a:rPr>
              <a:t>To see which remote servers you have configured, you can run the </a:t>
            </a:r>
          </a:p>
          <a:p>
            <a:pPr algn="l">
              <a:lnSpc>
                <a:spcPct val="150000"/>
              </a:lnSpc>
            </a:pPr>
            <a:r>
              <a:rPr lang="en-US" dirty="0" smtClean="0">
                <a:solidFill>
                  <a:schemeClr val="bg1"/>
                </a:solidFill>
              </a:rPr>
              <a:t>	</a:t>
            </a:r>
            <a:r>
              <a:rPr lang="en-US" dirty="0" err="1" smtClean="0">
                <a:solidFill>
                  <a:schemeClr val="bg1"/>
                </a:solidFill>
              </a:rPr>
              <a:t>git</a:t>
            </a:r>
            <a:r>
              <a:rPr lang="en-US" dirty="0" smtClean="0">
                <a:solidFill>
                  <a:schemeClr val="bg1"/>
                </a:solidFill>
              </a:rPr>
              <a:t> remote command. </a:t>
            </a:r>
          </a:p>
          <a:p>
            <a:pPr algn="l">
              <a:lnSpc>
                <a:spcPct val="150000"/>
              </a:lnSpc>
            </a:pPr>
            <a:r>
              <a:rPr lang="en-US" dirty="0" smtClean="0">
                <a:solidFill>
                  <a:schemeClr val="bg1"/>
                </a:solidFill>
              </a:rPr>
              <a:t>It lists the </a:t>
            </a:r>
            <a:r>
              <a:rPr lang="en-US" dirty="0" err="1" smtClean="0">
                <a:solidFill>
                  <a:schemeClr val="bg1"/>
                </a:solidFill>
              </a:rPr>
              <a:t>shortnames</a:t>
            </a:r>
            <a:r>
              <a:rPr lang="en-US" dirty="0" smtClean="0">
                <a:solidFill>
                  <a:schemeClr val="bg1"/>
                </a:solidFill>
              </a:rPr>
              <a:t> of each remote handle you’ve specified.</a:t>
            </a:r>
          </a:p>
          <a:p>
            <a:pPr algn="l">
              <a:lnSpc>
                <a:spcPct val="150000"/>
              </a:lnSpc>
            </a:pPr>
            <a:r>
              <a:rPr lang="en-US" dirty="0" smtClean="0">
                <a:solidFill>
                  <a:schemeClr val="bg1"/>
                </a:solidFill>
              </a:rPr>
              <a:t> If you’ve cloned your repository, you should at least see origin — that is the default name </a:t>
            </a:r>
            <a:r>
              <a:rPr lang="en-US" dirty="0" err="1" smtClean="0">
                <a:solidFill>
                  <a:schemeClr val="bg1"/>
                </a:solidFill>
              </a:rPr>
              <a:t>Git</a:t>
            </a:r>
            <a:r>
              <a:rPr lang="en-US" dirty="0" smtClean="0">
                <a:solidFill>
                  <a:schemeClr val="bg1"/>
                </a:solidFill>
              </a:rPr>
              <a:t> gives to the server you cloned from:</a:t>
            </a:r>
          </a:p>
          <a:p>
            <a:pPr algn="l">
              <a:lnSpc>
                <a:spcPct val="150000"/>
              </a:lnSpc>
            </a:pPr>
            <a:r>
              <a:rPr lang="en-US" dirty="0" smtClean="0">
                <a:solidFill>
                  <a:schemeClr val="bg1"/>
                </a:solidFill>
              </a:rPr>
              <a:t>You can also specify -v, which shows you the URLs that </a:t>
            </a:r>
            <a:r>
              <a:rPr lang="en-US" dirty="0" err="1" smtClean="0">
                <a:solidFill>
                  <a:schemeClr val="bg1"/>
                </a:solidFill>
              </a:rPr>
              <a:t>Git</a:t>
            </a:r>
            <a:r>
              <a:rPr lang="en-US" dirty="0" smtClean="0">
                <a:solidFill>
                  <a:schemeClr val="bg1"/>
                </a:solidFill>
              </a:rPr>
              <a:t> has stored for the </a:t>
            </a:r>
            <a:r>
              <a:rPr lang="en-US" dirty="0" err="1" smtClean="0">
                <a:solidFill>
                  <a:schemeClr val="bg1"/>
                </a:solidFill>
              </a:rPr>
              <a:t>shortname</a:t>
            </a:r>
            <a:r>
              <a:rPr lang="en-US" dirty="0" smtClean="0">
                <a:solidFill>
                  <a:schemeClr val="bg1"/>
                </a:solidFill>
              </a:rPr>
              <a:t> to be used when reading and writing to that remote:</a:t>
            </a:r>
          </a:p>
          <a:p>
            <a:pPr algn="l">
              <a:lnSpc>
                <a:spcPct val="150000"/>
              </a:lnSpc>
            </a:pPr>
            <a:endParaRPr lang="en-US" dirty="0" smtClean="0">
              <a:solidFill>
                <a:schemeClr val="bg1"/>
              </a:solidFill>
            </a:endParaRPr>
          </a:p>
          <a:p>
            <a:pPr algn="l">
              <a:lnSpc>
                <a:spcPct val="150000"/>
              </a:lnSpc>
            </a:pPr>
            <a:r>
              <a:rPr lang="en-US" dirty="0" smtClean="0">
                <a:solidFill>
                  <a:schemeClr val="bg1"/>
                </a:solidFill>
              </a:rPr>
              <a:t>$ </a:t>
            </a:r>
            <a:r>
              <a:rPr lang="en-US" dirty="0" err="1" smtClean="0">
                <a:solidFill>
                  <a:schemeClr val="bg1"/>
                </a:solidFill>
              </a:rPr>
              <a:t>git</a:t>
            </a:r>
            <a:r>
              <a:rPr lang="en-US" dirty="0" smtClean="0">
                <a:solidFill>
                  <a:schemeClr val="bg1"/>
                </a:solidFill>
              </a:rPr>
              <a:t> remote -v origin https://github.com/schacon/ticgit (fetch) origin https://github.com/schacon/ticgit (push)</a:t>
            </a:r>
          </a:p>
          <a:p>
            <a:pPr algn="l">
              <a:lnSpc>
                <a:spcPct val="150000"/>
              </a:lnSpc>
            </a:pPr>
            <a:r>
              <a:rPr lang="en-US" dirty="0" smtClean="0">
                <a:solidFill>
                  <a:schemeClr val="bg1"/>
                </a:solidFill>
              </a:rPr>
              <a:t>If you have more than one remote, the command lists them all.</a:t>
            </a:r>
            <a:endParaRPr lang="en-US" dirty="0">
              <a:solidFill>
                <a:schemeClr val="bg1"/>
              </a:solidFill>
            </a:endParaRPr>
          </a:p>
        </p:txBody>
      </p:sp>
    </p:spTree>
    <p:extLst>
      <p:ext uri="{BB962C8B-B14F-4D97-AF65-F5344CB8AC3E}">
        <p14:creationId xmlns:p14="http://schemas.microsoft.com/office/powerpoint/2010/main" val="39131954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E3093202-6980-4474-95F2-299578BCE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074" y="0"/>
            <a:ext cx="12192000" cy="685800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3715" y="198256"/>
            <a:ext cx="1293237" cy="395426"/>
          </a:xfrm>
          <a:prstGeom prst="rect">
            <a:avLst/>
          </a:prstGeom>
        </p:spPr>
      </p:pic>
      <p:sp>
        <p:nvSpPr>
          <p:cNvPr id="15" name="Title 1">
            <a:extLst>
              <a:ext uri="{FF2B5EF4-FFF2-40B4-BE49-F238E27FC236}">
                <a16:creationId xmlns="" xmlns:a16="http://schemas.microsoft.com/office/drawing/2014/main" id="{319D06E2-D16F-BD74-2546-1D253E6EC4AB}"/>
              </a:ext>
            </a:extLst>
          </p:cNvPr>
          <p:cNvSpPr txBox="1">
            <a:spLocks/>
          </p:cNvSpPr>
          <p:nvPr/>
        </p:nvSpPr>
        <p:spPr>
          <a:xfrm>
            <a:off x="579408" y="0"/>
            <a:ext cx="10515600" cy="670045"/>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3600" dirty="0" smtClean="0"/>
          </a:p>
          <a:p>
            <a:r>
              <a:rPr lang="en-US" sz="2000" b="1" dirty="0" smtClean="0">
                <a:solidFill>
                  <a:srgbClr val="FFC000"/>
                </a:solidFill>
              </a:rPr>
              <a:t>Adding Remote Repositories</a:t>
            </a:r>
          </a:p>
          <a:p>
            <a:endParaRPr lang="en-US" sz="3400" b="1" dirty="0">
              <a:solidFill>
                <a:srgbClr val="FFC000"/>
              </a:solidFill>
              <a:latin typeface="Times New Roman" panose="02020603050405020304" pitchFamily="18" charset="0"/>
              <a:cs typeface="Times New Roman" panose="02020603050405020304" pitchFamily="18" charset="0"/>
            </a:endParaRPr>
          </a:p>
        </p:txBody>
      </p:sp>
      <p:sp>
        <p:nvSpPr>
          <p:cNvPr id="16" name="Content Placeholder 2">
            <a:extLst>
              <a:ext uri="{FF2B5EF4-FFF2-40B4-BE49-F238E27FC236}">
                <a16:creationId xmlns="" xmlns:a16="http://schemas.microsoft.com/office/drawing/2014/main" id="{20FF7B35-F30B-AD4A-4288-E4CA15BE6897}"/>
              </a:ext>
            </a:extLst>
          </p:cNvPr>
          <p:cNvSpPr txBox="1">
            <a:spLocks/>
          </p:cNvSpPr>
          <p:nvPr/>
        </p:nvSpPr>
        <p:spPr>
          <a:xfrm>
            <a:off x="483079" y="868302"/>
            <a:ext cx="10870721" cy="5308662"/>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en-US" dirty="0" smtClean="0">
                <a:solidFill>
                  <a:schemeClr val="bg1"/>
                </a:solidFill>
              </a:rPr>
              <a:t>To add a new remote </a:t>
            </a:r>
            <a:r>
              <a:rPr lang="en-US" dirty="0" err="1" smtClean="0">
                <a:solidFill>
                  <a:schemeClr val="bg1"/>
                </a:solidFill>
              </a:rPr>
              <a:t>Git</a:t>
            </a:r>
            <a:r>
              <a:rPr lang="en-US" dirty="0" smtClean="0">
                <a:solidFill>
                  <a:schemeClr val="bg1"/>
                </a:solidFill>
              </a:rPr>
              <a:t> repository as a </a:t>
            </a:r>
            <a:r>
              <a:rPr lang="en-US" dirty="0" err="1" smtClean="0">
                <a:solidFill>
                  <a:schemeClr val="bg1"/>
                </a:solidFill>
              </a:rPr>
              <a:t>shortname</a:t>
            </a:r>
            <a:r>
              <a:rPr lang="en-US" dirty="0" smtClean="0">
                <a:solidFill>
                  <a:schemeClr val="bg1"/>
                </a:solidFill>
              </a:rPr>
              <a:t> you can reference easily, run </a:t>
            </a:r>
            <a:r>
              <a:rPr lang="en-US" dirty="0" err="1" smtClean="0">
                <a:solidFill>
                  <a:schemeClr val="bg1"/>
                </a:solidFill>
              </a:rPr>
              <a:t>git</a:t>
            </a:r>
            <a:r>
              <a:rPr lang="en-US" dirty="0" smtClean="0">
                <a:solidFill>
                  <a:schemeClr val="bg1"/>
                </a:solidFill>
              </a:rPr>
              <a:t> remote add &lt;</a:t>
            </a:r>
            <a:r>
              <a:rPr lang="en-US" dirty="0" err="1" smtClean="0">
                <a:solidFill>
                  <a:schemeClr val="bg1"/>
                </a:solidFill>
              </a:rPr>
              <a:t>shortname</a:t>
            </a:r>
            <a:r>
              <a:rPr lang="en-US" dirty="0" smtClean="0">
                <a:solidFill>
                  <a:schemeClr val="bg1"/>
                </a:solidFill>
              </a:rPr>
              <a:t>&gt; &lt;</a:t>
            </a:r>
            <a:r>
              <a:rPr lang="en-US" dirty="0" err="1" smtClean="0">
                <a:solidFill>
                  <a:schemeClr val="bg1"/>
                </a:solidFill>
              </a:rPr>
              <a:t>url</a:t>
            </a:r>
            <a:r>
              <a:rPr lang="en-US" dirty="0" smtClean="0">
                <a:solidFill>
                  <a:schemeClr val="bg1"/>
                </a:solidFill>
              </a:rPr>
              <a:t>&gt;:</a:t>
            </a:r>
          </a:p>
          <a:p>
            <a:pPr algn="l">
              <a:lnSpc>
                <a:spcPct val="150000"/>
              </a:lnSpc>
            </a:pPr>
            <a:r>
              <a:rPr lang="en-US" dirty="0" smtClean="0">
                <a:solidFill>
                  <a:schemeClr val="bg1"/>
                </a:solidFill>
              </a:rPr>
              <a:t>	$ </a:t>
            </a:r>
            <a:r>
              <a:rPr lang="en-US" dirty="0" err="1" smtClean="0">
                <a:solidFill>
                  <a:schemeClr val="bg1"/>
                </a:solidFill>
              </a:rPr>
              <a:t>git</a:t>
            </a:r>
            <a:r>
              <a:rPr lang="en-US" dirty="0" smtClean="0">
                <a:solidFill>
                  <a:schemeClr val="bg1"/>
                </a:solidFill>
              </a:rPr>
              <a:t> remote origin $ </a:t>
            </a:r>
            <a:r>
              <a:rPr lang="en-US" dirty="0" err="1" smtClean="0">
                <a:solidFill>
                  <a:schemeClr val="bg1"/>
                </a:solidFill>
              </a:rPr>
              <a:t>git</a:t>
            </a:r>
            <a:r>
              <a:rPr lang="en-US" dirty="0" smtClean="0">
                <a:solidFill>
                  <a:schemeClr val="bg1"/>
                </a:solidFill>
              </a:rPr>
              <a:t> remote add </a:t>
            </a:r>
            <a:r>
              <a:rPr lang="en-US" dirty="0" err="1" smtClean="0">
                <a:solidFill>
                  <a:schemeClr val="bg1"/>
                </a:solidFill>
              </a:rPr>
              <a:t>pb</a:t>
            </a:r>
            <a:r>
              <a:rPr lang="en-US" dirty="0" smtClean="0">
                <a:solidFill>
                  <a:schemeClr val="bg1"/>
                </a:solidFill>
              </a:rPr>
              <a:t> https://github.com/paulboone/ticgit $ 	</a:t>
            </a:r>
            <a:r>
              <a:rPr lang="en-US" dirty="0" err="1" smtClean="0">
                <a:solidFill>
                  <a:schemeClr val="bg1"/>
                </a:solidFill>
              </a:rPr>
              <a:t>git</a:t>
            </a:r>
            <a:r>
              <a:rPr lang="en-US" dirty="0" smtClean="0">
                <a:solidFill>
                  <a:schemeClr val="bg1"/>
                </a:solidFill>
              </a:rPr>
              <a:t> remote -v origin https://github.com/schacon/ticgit (fetch) origin 	https://github.com/schacon/ticgit (push) </a:t>
            </a:r>
            <a:r>
              <a:rPr lang="en-US" dirty="0" err="1" smtClean="0">
                <a:solidFill>
                  <a:schemeClr val="bg1"/>
                </a:solidFill>
              </a:rPr>
              <a:t>pb</a:t>
            </a:r>
            <a:r>
              <a:rPr lang="en-US" dirty="0" smtClean="0">
                <a:solidFill>
                  <a:schemeClr val="bg1"/>
                </a:solidFill>
              </a:rPr>
              <a:t> 	https://github.com/paulboone/ticgit (fetch) </a:t>
            </a:r>
            <a:r>
              <a:rPr lang="en-US" dirty="0" err="1" smtClean="0">
                <a:solidFill>
                  <a:schemeClr val="bg1"/>
                </a:solidFill>
              </a:rPr>
              <a:t>pb</a:t>
            </a:r>
            <a:r>
              <a:rPr lang="en-US" dirty="0" smtClean="0">
                <a:solidFill>
                  <a:schemeClr val="bg1"/>
                </a:solidFill>
              </a:rPr>
              <a:t> 	https://github.com/paulboone/ticgit (push)</a:t>
            </a:r>
          </a:p>
          <a:p>
            <a:pPr algn="l">
              <a:lnSpc>
                <a:spcPct val="150000"/>
              </a:lnSpc>
            </a:pPr>
            <a:r>
              <a:rPr lang="en-US" dirty="0" smtClean="0">
                <a:solidFill>
                  <a:schemeClr val="bg1"/>
                </a:solidFill>
              </a:rPr>
              <a:t>if you want to fetch all the information that Paul has but that you don’t yet have in your repository, you can run </a:t>
            </a:r>
          </a:p>
          <a:p>
            <a:pPr algn="l">
              <a:lnSpc>
                <a:spcPct val="150000"/>
              </a:lnSpc>
            </a:pPr>
            <a:r>
              <a:rPr lang="en-US" dirty="0" smtClean="0">
                <a:solidFill>
                  <a:schemeClr val="bg1"/>
                </a:solidFill>
              </a:rPr>
              <a:t>	</a:t>
            </a:r>
            <a:r>
              <a:rPr lang="en-US" dirty="0" err="1" smtClean="0">
                <a:solidFill>
                  <a:schemeClr val="bg1"/>
                </a:solidFill>
              </a:rPr>
              <a:t>git</a:t>
            </a:r>
            <a:r>
              <a:rPr lang="en-US" dirty="0" smtClean="0">
                <a:solidFill>
                  <a:schemeClr val="bg1"/>
                </a:solidFill>
              </a:rPr>
              <a:t> fetch </a:t>
            </a:r>
            <a:r>
              <a:rPr lang="en-US" dirty="0" err="1" smtClean="0">
                <a:solidFill>
                  <a:schemeClr val="bg1"/>
                </a:solidFill>
              </a:rPr>
              <a:t>pb</a:t>
            </a:r>
            <a:r>
              <a:rPr lang="en-US" dirty="0" smtClean="0">
                <a:solidFill>
                  <a:schemeClr val="bg1"/>
                </a:solidFill>
              </a:rPr>
              <a:t>:</a:t>
            </a:r>
            <a:endParaRPr lang="en-US" dirty="0">
              <a:solidFill>
                <a:schemeClr val="bg1"/>
              </a:solidFill>
            </a:endParaRPr>
          </a:p>
        </p:txBody>
      </p:sp>
    </p:spTree>
    <p:extLst>
      <p:ext uri="{BB962C8B-B14F-4D97-AF65-F5344CB8AC3E}">
        <p14:creationId xmlns:p14="http://schemas.microsoft.com/office/powerpoint/2010/main" val="39131954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CB890EC8CFBFE49B2D57577C7B8EA4E" ma:contentTypeVersion="16" ma:contentTypeDescription="Create a new document." ma:contentTypeScope="" ma:versionID="e74a7cef206931d36e7fb085574965d1">
  <xsd:schema xmlns:xsd="http://www.w3.org/2001/XMLSchema" xmlns:xs="http://www.w3.org/2001/XMLSchema" xmlns:p="http://schemas.microsoft.com/office/2006/metadata/properties" xmlns:ns2="17146cce-a442-4f72-be91-44ad3ee32d75" xmlns:ns3="94dc151e-96f1-4eb4-9378-1a6534ee3ea2" targetNamespace="http://schemas.microsoft.com/office/2006/metadata/properties" ma:root="true" ma:fieldsID="47b73689295bc09a3f02014606f3a702" ns2:_="" ns3:_="">
    <xsd:import namespace="17146cce-a442-4f72-be91-44ad3ee32d75"/>
    <xsd:import namespace="94dc151e-96f1-4eb4-9378-1a6534ee3ea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Locatio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146cce-a442-4f72-be91-44ad3ee32d7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d9aca27d-ad6b-47ba-9d7f-bbf5125bca32"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4dc151e-96f1-4eb4-9378-1a6534ee3ea2"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071641eb-1a03-4d12-b24f-4e05ec75c686}" ma:internalName="TaxCatchAll" ma:showField="CatchAllData" ma:web="94dc151e-96f1-4eb4-9378-1a6534ee3ea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94dc151e-96f1-4eb4-9378-1a6534ee3ea2">
      <UserInfo>
        <DisplayName>Gautham Sevarkodiyon</DisplayName>
        <AccountId>506</AccountId>
        <AccountType/>
      </UserInfo>
    </SharedWithUsers>
    <TaxCatchAll xmlns="94dc151e-96f1-4eb4-9378-1a6534ee3ea2" xsi:nil="true"/>
    <lcf76f155ced4ddcb4097134ff3c332f xmlns="17146cce-a442-4f72-be91-44ad3ee32d75">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453E3EE-4AAF-4A91-BBE0-8A27D01C60B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7146cce-a442-4f72-be91-44ad3ee32d75"/>
    <ds:schemaRef ds:uri="94dc151e-96f1-4eb4-9378-1a6534ee3ea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77E7119-51D5-4846-A60B-B086251EF73C}">
  <ds:schemaRefs>
    <ds:schemaRef ds:uri="http://purl.org/dc/terms/"/>
    <ds:schemaRef ds:uri="http://schemas.openxmlformats.org/package/2006/metadata/core-properties"/>
    <ds:schemaRef ds:uri="http://schemas.microsoft.com/office/2006/documentManagement/types"/>
    <ds:schemaRef ds:uri="17146cce-a442-4f72-be91-44ad3ee32d75"/>
    <ds:schemaRef ds:uri="http://purl.org/dc/elements/1.1/"/>
    <ds:schemaRef ds:uri="http://schemas.microsoft.com/office/2006/metadata/properties"/>
    <ds:schemaRef ds:uri="http://schemas.microsoft.com/office/infopath/2007/PartnerControls"/>
    <ds:schemaRef ds:uri="94dc151e-96f1-4eb4-9378-1a6534ee3ea2"/>
    <ds:schemaRef ds:uri="http://www.w3.org/XML/1998/namespace"/>
    <ds:schemaRef ds:uri="http://purl.org/dc/dcmitype/"/>
  </ds:schemaRefs>
</ds:datastoreItem>
</file>

<file path=customXml/itemProps3.xml><?xml version="1.0" encoding="utf-8"?>
<ds:datastoreItem xmlns:ds="http://schemas.openxmlformats.org/officeDocument/2006/customXml" ds:itemID="{24C96D78-ED0D-48AC-91BB-07B49A412F1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588</TotalTime>
  <Words>1258</Words>
  <Application>Microsoft Office PowerPoint</Application>
  <PresentationFormat>Widescreen</PresentationFormat>
  <Paragraphs>306</Paragraphs>
  <Slides>33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Anusankari</dc:creator>
  <cp:lastModifiedBy>admin</cp:lastModifiedBy>
  <cp:revision>214</cp:revision>
  <dcterms:created xsi:type="dcterms:W3CDTF">2022-08-22T06:33:41Z</dcterms:created>
  <dcterms:modified xsi:type="dcterms:W3CDTF">2022-11-17T05:33:56Z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0x0101004CB890EC8CFBFE49B2D57577C7B8EA4E</vt:lpwstr>
  </property>
</Properties>
</file>